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4"/>
  </p:notesMasterIdLst>
  <p:handoutMasterIdLst>
    <p:handoutMasterId r:id="rId35"/>
  </p:handoutMasterIdLst>
  <p:sldIdLst>
    <p:sldId id="256" r:id="rId2"/>
    <p:sldId id="339" r:id="rId3"/>
    <p:sldId id="340" r:id="rId4"/>
    <p:sldId id="279" r:id="rId5"/>
    <p:sldId id="307" r:id="rId6"/>
    <p:sldId id="302" r:id="rId7"/>
    <p:sldId id="315" r:id="rId8"/>
    <p:sldId id="306" r:id="rId9"/>
    <p:sldId id="321" r:id="rId10"/>
    <p:sldId id="322" r:id="rId11"/>
    <p:sldId id="323" r:id="rId12"/>
    <p:sldId id="324" r:id="rId13"/>
    <p:sldId id="325" r:id="rId14"/>
    <p:sldId id="326" r:id="rId15"/>
    <p:sldId id="332" r:id="rId16"/>
    <p:sldId id="327" r:id="rId17"/>
    <p:sldId id="333" r:id="rId18"/>
    <p:sldId id="335" r:id="rId19"/>
    <p:sldId id="328" r:id="rId20"/>
    <p:sldId id="334" r:id="rId21"/>
    <p:sldId id="329" r:id="rId22"/>
    <p:sldId id="310" r:id="rId23"/>
    <p:sldId id="311" r:id="rId24"/>
    <p:sldId id="330" r:id="rId25"/>
    <p:sldId id="312" r:id="rId26"/>
    <p:sldId id="316" r:id="rId27"/>
    <p:sldId id="318" r:id="rId28"/>
    <p:sldId id="319" r:id="rId29"/>
    <p:sldId id="336" r:id="rId30"/>
    <p:sldId id="298" r:id="rId31"/>
    <p:sldId id="314" r:id="rId32"/>
    <p:sldId id="320" r:id="rId33"/>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32">
          <p15:clr>
            <a:srgbClr val="A4A3A4"/>
          </p15:clr>
        </p15:guide>
        <p15:guide id="2" orient="horz" pos="2016">
          <p15:clr>
            <a:srgbClr val="A4A3A4"/>
          </p15:clr>
        </p15:guide>
        <p15:guide id="3" orient="horz" pos="216">
          <p15:clr>
            <a:srgbClr val="A4A3A4"/>
          </p15:clr>
        </p15:guide>
        <p15:guide id="4" orient="horz" pos="756">
          <p15:clr>
            <a:srgbClr val="A4A3A4"/>
          </p15:clr>
        </p15:guide>
        <p15:guide id="5" orient="horz" pos="1512">
          <p15:clr>
            <a:srgbClr val="A4A3A4"/>
          </p15:clr>
        </p15:guide>
        <p15:guide id="6" orient="horz" pos="1080">
          <p15:clr>
            <a:srgbClr val="A4A3A4"/>
          </p15:clr>
        </p15:guide>
        <p15:guide id="7" orient="horz" pos="468">
          <p15:clr>
            <a:srgbClr val="A4A3A4"/>
          </p15:clr>
        </p15:guide>
        <p15:guide id="8" pos="288">
          <p15:clr>
            <a:srgbClr val="A4A3A4"/>
          </p15:clr>
        </p15:guide>
        <p15:guide id="9" pos="5520">
          <p15:clr>
            <a:srgbClr val="A4A3A4"/>
          </p15:clr>
        </p15:guide>
        <p15:guide id="10"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121"/>
    <a:srgbClr val="F8D0D0"/>
    <a:srgbClr val="F1A1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Objects="1">
      <p:cViewPr varScale="1">
        <p:scale>
          <a:sx n="145" d="100"/>
          <a:sy n="145" d="100"/>
        </p:scale>
        <p:origin x="582" y="126"/>
      </p:cViewPr>
      <p:guideLst>
        <p:guide orient="horz" pos="3132"/>
        <p:guide orient="horz" pos="2016"/>
        <p:guide orient="horz" pos="216"/>
        <p:guide orient="horz" pos="756"/>
        <p:guide orient="horz" pos="1512"/>
        <p:guide orient="horz" pos="1080"/>
        <p:guide orient="horz" pos="468"/>
        <p:guide pos="288"/>
        <p:guide pos="55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D81DBFAB-3D3C-E54C-82D5-F16F49AA21E6}" type="datetimeFigureOut">
              <a:rPr lang="en-US"/>
              <a:pPr>
                <a:defRPr/>
              </a:pPr>
              <a:t>3/9/2017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2EA4BD64-8FC5-1042-8BEB-6E9B7EDE56CB}" type="slidenum">
              <a:rPr lang="en-US"/>
              <a:pPr>
                <a:defRPr/>
              </a:pPr>
              <a:t>‹#›</a:t>
            </a:fld>
            <a:endParaRPr lang="en-US" dirty="0"/>
          </a:p>
        </p:txBody>
      </p:sp>
    </p:spTree>
    <p:extLst>
      <p:ext uri="{BB962C8B-B14F-4D97-AF65-F5344CB8AC3E}">
        <p14:creationId xmlns:p14="http://schemas.microsoft.com/office/powerpoint/2010/main" val="3137457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82A38623-0F3B-BF49-8E5D-4686099D1D02}" type="datetimeFigureOut">
              <a:rPr lang="en-US"/>
              <a:pPr>
                <a:defRPr/>
              </a:pPr>
              <a:t>3/9/2017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2BB19D6B-33AB-0649-8A7D-5893033B872F}" type="slidenum">
              <a:rPr lang="en-US"/>
              <a:pPr>
                <a:defRPr/>
              </a:pPr>
              <a:t>‹#›</a:t>
            </a:fld>
            <a:endParaRPr lang="en-US" dirty="0"/>
          </a:p>
        </p:txBody>
      </p:sp>
    </p:spTree>
    <p:extLst>
      <p:ext uri="{BB962C8B-B14F-4D97-AF65-F5344CB8AC3E}">
        <p14:creationId xmlns:p14="http://schemas.microsoft.com/office/powerpoint/2010/main" val="19677796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gradFill flip="none" rotWithShape="1">
          <a:gsLst>
            <a:gs pos="37000">
              <a:schemeClr val="bg1"/>
            </a:gs>
            <a:gs pos="93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8463" y="822325"/>
            <a:ext cx="4686300" cy="506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746125"/>
            <a:ext cx="5046662" cy="504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24350"/>
            <a:ext cx="1701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63753" y="1543050"/>
            <a:ext cx="6858000" cy="1102519"/>
          </a:xfrm>
        </p:spPr>
        <p:txBody>
          <a:bodyPr>
            <a:no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063953" y="685800"/>
            <a:ext cx="5029200" cy="342900"/>
          </a:xfrm>
          <a:solidFill>
            <a:schemeClr val="accent2"/>
          </a:solidFill>
        </p:spPr>
        <p:txBody>
          <a:bodyPr lIns="182880" tIns="91440" rIns="91440" bIns="137160" anchor="ctr">
            <a:no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3"/>
          </p:nvPr>
        </p:nvSpPr>
        <p:spPr>
          <a:xfrm>
            <a:off x="463753" y="3526369"/>
            <a:ext cx="4419600" cy="338554"/>
          </a:xfrm>
        </p:spPr>
        <p:txBody>
          <a:bodyPr/>
          <a:lstStyle>
            <a:lvl1pPr marL="0" indent="0">
              <a:buNone/>
              <a:defRPr sz="2400"/>
            </a:lvl1pPr>
          </a:lstStyle>
          <a:p>
            <a:pPr lvl="0"/>
            <a:r>
              <a:rPr lang="en-US" smtClean="0"/>
              <a:t>Click to edit Master text styles</a:t>
            </a:r>
          </a:p>
        </p:txBody>
      </p:sp>
      <p:sp>
        <p:nvSpPr>
          <p:cNvPr id="9" name="Slide Number Placeholder 15"/>
          <p:cNvSpPr>
            <a:spLocks noGrp="1"/>
          </p:cNvSpPr>
          <p:nvPr>
            <p:ph type="sldNum" sz="quarter" idx="14"/>
          </p:nvPr>
        </p:nvSpPr>
        <p:spPr/>
        <p:txBody>
          <a:bodyPr/>
          <a:lstStyle>
            <a:lvl1pPr>
              <a:defRPr/>
            </a:lvl1pPr>
          </a:lstStyle>
          <a:p>
            <a:pPr>
              <a:defRPr/>
            </a:pPr>
            <a:fld id="{AD192D7E-87A5-8740-8851-6153424A7C74}" type="slidenum">
              <a:rPr lang="en-US"/>
              <a:pPr>
                <a:defRPr/>
              </a:pPr>
              <a:t>‹#›</a:t>
            </a:fld>
            <a:endParaRPr lang="en-US" dirty="0"/>
          </a:p>
        </p:txBody>
      </p:sp>
      <p:sp>
        <p:nvSpPr>
          <p:cNvPr id="10" name="Date Placeholder 4"/>
          <p:cNvSpPr>
            <a:spLocks noGrp="1"/>
          </p:cNvSpPr>
          <p:nvPr>
            <p:ph type="dt" sz="half" idx="15"/>
          </p:nvPr>
        </p:nvSpPr>
        <p:spPr>
          <a:xfrm>
            <a:off x="463550" y="685800"/>
            <a:ext cx="1600200" cy="339725"/>
          </a:xfrm>
          <a:solidFill>
            <a:schemeClr val="tx1"/>
          </a:solidFill>
        </p:spPr>
        <p:txBody>
          <a:bodyPr tIns="91440" bIns="137160" anchor="ctr"/>
          <a:lstStyle>
            <a:lvl1pPr algn="ctr">
              <a:defRPr sz="2000">
                <a:solidFill>
                  <a:schemeClr val="tx1">
                    <a:lumMod val="25000"/>
                    <a:lumOff val="75000"/>
                  </a:schemeClr>
                </a:solidFill>
              </a:defRPr>
            </a:lvl1pPr>
          </a:lstStyle>
          <a:p>
            <a:pPr>
              <a:defRPr/>
            </a:pPr>
            <a:fld id="{C2F2630C-F77D-458E-84B4-6A53AB0563BD}" type="datetime1">
              <a:rPr lang="en-US" smtClean="0"/>
              <a:t>3/9/2017</a:t>
            </a:fld>
            <a:endParaRPr lang="en-US" dirty="0"/>
          </a:p>
        </p:txBody>
      </p:sp>
    </p:spTree>
    <p:extLst>
      <p:ext uri="{BB962C8B-B14F-4D97-AF65-F5344CB8AC3E}">
        <p14:creationId xmlns:p14="http://schemas.microsoft.com/office/powerpoint/2010/main" val="152395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3"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1"/>
          <p:cNvSpPr>
            <a:spLocks noGrp="1"/>
          </p:cNvSpPr>
          <p:nvPr>
            <p:ph type="sldNum" sz="quarter" idx="10"/>
          </p:nvPr>
        </p:nvSpPr>
        <p:spPr/>
        <p:txBody>
          <a:bodyPr/>
          <a:lstStyle>
            <a:lvl1pPr>
              <a:defRPr/>
            </a:lvl1pPr>
          </a:lstStyle>
          <a:p>
            <a:pPr>
              <a:defRPr/>
            </a:pPr>
            <a:fld id="{8229D98E-211F-2649-A9C8-48638B759276}" type="slidenum">
              <a:rPr lang="en-US"/>
              <a:pPr>
                <a:defRPr/>
              </a:pPr>
              <a:t>‹#›</a:t>
            </a:fld>
            <a:endParaRPr lang="en-US" dirty="0"/>
          </a:p>
        </p:txBody>
      </p:sp>
      <p:sp>
        <p:nvSpPr>
          <p:cNvPr id="6"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91DFA3F1-5B09-4A13-9191-E5F47B37D0CC}" type="datetime1">
              <a:rPr lang="en-US" smtClean="0"/>
              <a:t>3/9/2017</a:t>
            </a:fld>
            <a:endParaRPr lang="en-US" dirty="0"/>
          </a:p>
        </p:txBody>
      </p:sp>
    </p:spTree>
    <p:extLst>
      <p:ext uri="{BB962C8B-B14F-4D97-AF65-F5344CB8AC3E}">
        <p14:creationId xmlns:p14="http://schemas.microsoft.com/office/powerpoint/2010/main" val="245359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sidebar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3575050" y="342900"/>
            <a:ext cx="5111750" cy="25376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idx="13"/>
          </p:nvPr>
        </p:nvSpPr>
        <p:spPr>
          <a:xfrm>
            <a:off x="457201" y="355319"/>
            <a:ext cx="3006819" cy="3315728"/>
          </a:xfrm>
          <a:solidFill>
            <a:schemeClr val="tx1"/>
          </a:solidFill>
        </p:spPr>
        <p:txBody>
          <a:bodyPr lIns="182880" tIns="182880" rIns="182880" bIns="182880">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12"/>
          <p:cNvSpPr>
            <a:spLocks noGrp="1"/>
          </p:cNvSpPr>
          <p:nvPr>
            <p:ph type="sldNum" sz="quarter" idx="14"/>
          </p:nvPr>
        </p:nvSpPr>
        <p:spPr/>
        <p:txBody>
          <a:bodyPr/>
          <a:lstStyle>
            <a:lvl1pPr>
              <a:defRPr/>
            </a:lvl1pPr>
          </a:lstStyle>
          <a:p>
            <a:pPr>
              <a:defRPr/>
            </a:pPr>
            <a:fld id="{A6E8E7D1-852C-3A4D-ABE8-41D6489FAFC7}" type="slidenum">
              <a:rPr lang="en-US"/>
              <a:pPr>
                <a:defRPr/>
              </a:pPr>
              <a:t>‹#›</a:t>
            </a:fld>
            <a:endParaRPr lang="en-US" dirty="0"/>
          </a:p>
        </p:txBody>
      </p:sp>
      <p:sp>
        <p:nvSpPr>
          <p:cNvPr id="8"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EAA823ED-EE86-4A03-B058-061D6A6B735D}" type="datetime1">
              <a:rPr lang="en-US" smtClean="0"/>
              <a:t>3/9/2017</a:t>
            </a:fld>
            <a:endParaRPr lang="en-US" dirty="0"/>
          </a:p>
        </p:txBody>
      </p:sp>
    </p:spTree>
    <p:extLst>
      <p:ext uri="{BB962C8B-B14F-4D97-AF65-F5344CB8AC3E}">
        <p14:creationId xmlns:p14="http://schemas.microsoft.com/office/powerpoint/2010/main" val="398496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sidebar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idx="1"/>
          </p:nvPr>
        </p:nvSpPr>
        <p:spPr>
          <a:xfrm>
            <a:off x="457200" y="342900"/>
            <a:ext cx="5486400" cy="89460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10" name="Text Placeholder 2"/>
          <p:cNvSpPr>
            <a:spLocks noGrp="1"/>
          </p:cNvSpPr>
          <p:nvPr>
            <p:ph type="body" idx="13"/>
          </p:nvPr>
        </p:nvSpPr>
        <p:spPr>
          <a:xfrm>
            <a:off x="5943600" y="343040"/>
            <a:ext cx="2734056" cy="3086100"/>
          </a:xfrm>
          <a:solidFill>
            <a:schemeClr val="accent2"/>
          </a:solidFill>
        </p:spPr>
        <p:txBody>
          <a:bodyPr lIns="182880" tIns="182880" rIns="182880" bIns="182880">
            <a:noAutofit/>
          </a:bodyPr>
          <a:lstStyle>
            <a:lvl1pPr marL="0" indent="0">
              <a:buNone/>
              <a:defRPr sz="24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12"/>
          <p:cNvSpPr>
            <a:spLocks noGrp="1"/>
          </p:cNvSpPr>
          <p:nvPr>
            <p:ph type="sldNum" sz="quarter" idx="14"/>
          </p:nvPr>
        </p:nvSpPr>
        <p:spPr/>
        <p:txBody>
          <a:bodyPr/>
          <a:lstStyle>
            <a:lvl1pPr>
              <a:defRPr/>
            </a:lvl1pPr>
          </a:lstStyle>
          <a:p>
            <a:pPr>
              <a:defRPr/>
            </a:pPr>
            <a:fld id="{8001DEB3-DA23-E448-88A4-F83BCF28E05E}" type="slidenum">
              <a:rPr lang="en-US"/>
              <a:pPr>
                <a:defRPr/>
              </a:pPr>
              <a:t>‹#›</a:t>
            </a:fld>
            <a:endParaRPr lang="en-US" dirty="0"/>
          </a:p>
        </p:txBody>
      </p:sp>
      <p:sp>
        <p:nvSpPr>
          <p:cNvPr id="8"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22AD6727-38B1-486C-A18F-B3195A6A4A32}" type="datetime1">
              <a:rPr lang="en-US" smtClean="0"/>
              <a:t>3/9/2017</a:t>
            </a:fld>
            <a:endParaRPr lang="en-US" dirty="0"/>
          </a:p>
        </p:txBody>
      </p:sp>
    </p:spTree>
    <p:extLst>
      <p:ext uri="{BB962C8B-B14F-4D97-AF65-F5344CB8AC3E}">
        <p14:creationId xmlns:p14="http://schemas.microsoft.com/office/powerpoint/2010/main" val="67701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dirty="0" smtClean="0">
                <a:solidFill>
                  <a:schemeClr val="bg1"/>
                </a:solidFill>
              </a:rPr>
              <a:t>Rx Presentation|  Dr.</a:t>
            </a:r>
            <a:r>
              <a:rPr lang="en-US" sz="1000" baseline="0" dirty="0" smtClean="0">
                <a:solidFill>
                  <a:schemeClr val="bg1"/>
                </a:solidFill>
              </a:rPr>
              <a:t> Mark Jones</a:t>
            </a:r>
            <a:endParaRPr lang="en-US" sz="1000" dirty="0" smtClean="0">
              <a:solidFill>
                <a:schemeClr val="bg1"/>
              </a:solidFill>
            </a:endParaRP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2"/>
          <p:cNvSpPr>
            <a:spLocks noGrp="1"/>
          </p:cNvSpPr>
          <p:nvPr>
            <p:ph type="sldNum" sz="quarter" idx="10"/>
          </p:nvPr>
        </p:nvSpPr>
        <p:spPr/>
        <p:txBody>
          <a:bodyPr/>
          <a:lstStyle>
            <a:lvl1pPr>
              <a:defRPr/>
            </a:lvl1pPr>
          </a:lstStyle>
          <a:p>
            <a:pPr>
              <a:defRPr/>
            </a:pPr>
            <a:fld id="{BE02B00E-A365-D24D-B3E0-D2A37CFE03FB}" type="slidenum">
              <a:rPr lang="en-US"/>
              <a:pPr>
                <a:defRPr/>
              </a:pPr>
              <a:t>‹#›</a:t>
            </a:fld>
            <a:endParaRPr lang="en-US" dirty="0"/>
          </a:p>
        </p:txBody>
      </p:sp>
      <p:sp>
        <p:nvSpPr>
          <p:cNvPr id="8"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058B54AC-B390-49B5-827F-A30BA813F7D4}" type="datetime1">
              <a:rPr lang="en-US" smtClean="0"/>
              <a:t>3/9/2017</a:t>
            </a:fld>
            <a:endParaRPr lang="en-US" dirty="0"/>
          </a:p>
        </p:txBody>
      </p:sp>
    </p:spTree>
    <p:extLst>
      <p:ext uri="{BB962C8B-B14F-4D97-AF65-F5344CB8AC3E}">
        <p14:creationId xmlns:p14="http://schemas.microsoft.com/office/powerpoint/2010/main" val="20035964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 Blue">
    <p:bg>
      <p:bgPr>
        <a:solidFill>
          <a:schemeClr val="tx1"/>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5562600" y="752475"/>
            <a:ext cx="4686300" cy="5064125"/>
          </a:xfrm>
          <a:prstGeom prst="rect">
            <a:avLst/>
          </a:prstGeom>
          <a:noFill/>
          <a:ln>
            <a:noFill/>
          </a:ln>
          <a:extLst>
            <a:ext uri="{909E8E84-426E-40dd-AFC4-6F175D3DCCD1}">
              <a14:hiddenFill xmlns:a14="http://schemas.microsoft.com/office/drawing/2010/main" xmlns="">
                <a:solidFill>
                  <a:srgbClr val="FFFFFF">
                    <a:alpha val="10196"/>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29200" y="644525"/>
            <a:ext cx="504507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l="19925" t="-14" r="-125" b="62633"/>
          <a:stretch>
            <a:fillRect/>
          </a:stretch>
        </p:blipFill>
        <p:spPr bwMode="auto">
          <a:xfrm>
            <a:off x="0" y="4038600"/>
            <a:ext cx="217487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userDrawn="1"/>
        </p:nvSpPr>
        <p:spPr>
          <a:xfrm>
            <a:off x="457200" y="0"/>
            <a:ext cx="4572000" cy="292100"/>
          </a:xfrm>
          <a:prstGeom prst="rect">
            <a:avLst/>
          </a:prstGeom>
          <a:solidFill>
            <a:schemeClr val="tx1">
              <a:lumMod val="25000"/>
              <a:lumOff val="75000"/>
            </a:schemeClr>
          </a:solidFill>
        </p:spPr>
        <p:txBody>
          <a:bodyPr bIns="91440">
            <a:spAutoFit/>
          </a:bodyPr>
          <a:lstStyle/>
          <a:p>
            <a:pPr fontAlgn="auto">
              <a:spcBef>
                <a:spcPts val="0"/>
              </a:spcBef>
              <a:spcAft>
                <a:spcPts val="0"/>
              </a:spcAft>
              <a:defRPr/>
            </a:pPr>
            <a:r>
              <a:rPr lang="en-US" sz="1000" dirty="0">
                <a:latin typeface="+mn-lt"/>
                <a:ea typeface="+mn-ea"/>
                <a:cs typeface="+mn-cs"/>
              </a:rPr>
              <a:t>PRESENTATION TITLE  |  PRESENTER NAME (edit this on ALL masters in use!)</a:t>
            </a:r>
          </a:p>
        </p:txBody>
      </p:sp>
      <p:pic>
        <p:nvPicPr>
          <p:cNvPr id="7"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6550" y="4630738"/>
            <a:ext cx="1020763"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560076"/>
            <a:ext cx="5029200" cy="1021556"/>
          </a:xfrm>
        </p:spPr>
        <p:txBody>
          <a:bodyPr>
            <a:noAutofit/>
          </a:bodyPr>
          <a:lstStyle>
            <a:lvl1pPr algn="l">
              <a:defRPr sz="5400" b="0" cap="none">
                <a:solidFill>
                  <a:schemeClr val="bg1"/>
                </a:solidFill>
              </a:defRPr>
            </a:lvl1pPr>
          </a:lstStyle>
          <a:p>
            <a:r>
              <a:rPr lang="en-US" smtClean="0"/>
              <a:t>Click to edit Master title style</a:t>
            </a:r>
            <a:endParaRPr lang="en-US" dirty="0"/>
          </a:p>
        </p:txBody>
      </p:sp>
      <p:sp>
        <p:nvSpPr>
          <p:cNvPr id="8" name="Slide Number Placeholder 8"/>
          <p:cNvSpPr>
            <a:spLocks noGrp="1"/>
          </p:cNvSpPr>
          <p:nvPr>
            <p:ph type="sldNum" sz="quarter" idx="10"/>
          </p:nvPr>
        </p:nvSpPr>
        <p:spPr/>
        <p:txBody>
          <a:bodyPr/>
          <a:lstStyle>
            <a:lvl1pPr>
              <a:defRPr>
                <a:solidFill>
                  <a:srgbClr val="9BC6FC"/>
                </a:solidFill>
              </a:defRPr>
            </a:lvl1pPr>
          </a:lstStyle>
          <a:p>
            <a:pPr>
              <a:defRPr/>
            </a:pPr>
            <a:fld id="{73A353E8-1FFD-0F49-859A-A702F47F91C4}"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tx1">
                    <a:lumMod val="25000"/>
                    <a:lumOff val="75000"/>
                  </a:schemeClr>
                </a:solidFill>
              </a:defRPr>
            </a:lvl1pPr>
          </a:lstStyle>
          <a:p>
            <a:pPr>
              <a:defRPr/>
            </a:pPr>
            <a:fld id="{FF257C4C-D7CF-4173-9D79-B597131D65F9}" type="datetime1">
              <a:rPr lang="en-US" smtClean="0"/>
              <a:t>3/9/2017</a:t>
            </a:fld>
            <a:endParaRPr lang="en-US" dirty="0"/>
          </a:p>
        </p:txBody>
      </p:sp>
    </p:spTree>
    <p:extLst>
      <p:ext uri="{BB962C8B-B14F-4D97-AF65-F5344CB8AC3E}">
        <p14:creationId xmlns:p14="http://schemas.microsoft.com/office/powerpoint/2010/main" val="9100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Orange">
    <p:bg>
      <p:bgPr>
        <a:solidFill>
          <a:schemeClr val="accent2"/>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5518150" y="762000"/>
            <a:ext cx="4686300" cy="5064125"/>
          </a:xfrm>
          <a:prstGeom prst="rect">
            <a:avLst/>
          </a:prstGeom>
          <a:noFill/>
          <a:ln>
            <a:noFill/>
          </a:ln>
          <a:extLst>
            <a:ext uri="{909E8E84-426E-40dd-AFC4-6F175D3DCCD1}">
              <a14:hiddenFill xmlns:a14="http://schemas.microsoft.com/office/drawing/2010/main" xmlns="">
                <a:solidFill>
                  <a:srgbClr val="FFFFFF">
                    <a:alpha val="10196"/>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l="19925" t="-14" r="-125" b="62633"/>
          <a:stretch>
            <a:fillRect/>
          </a:stretch>
        </p:blipFill>
        <p:spPr bwMode="auto">
          <a:xfrm>
            <a:off x="0" y="4038600"/>
            <a:ext cx="217487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userDrawn="1"/>
        </p:nvSpPr>
        <p:spPr>
          <a:xfrm>
            <a:off x="457200" y="0"/>
            <a:ext cx="4572000" cy="292100"/>
          </a:xfrm>
          <a:prstGeom prst="rect">
            <a:avLst/>
          </a:prstGeom>
          <a:solidFill>
            <a:schemeClr val="accent2">
              <a:lumMod val="20000"/>
              <a:lumOff val="80000"/>
            </a:schemeClr>
          </a:solidFill>
        </p:spPr>
        <p:txBody>
          <a:bodyPr bIns="91440">
            <a:spAutoFit/>
          </a:bodyPr>
          <a:lstStyle/>
          <a:p>
            <a:pPr fontAlgn="auto">
              <a:spcBef>
                <a:spcPts val="0"/>
              </a:spcBef>
              <a:spcAft>
                <a:spcPts val="0"/>
              </a:spcAft>
              <a:defRPr/>
            </a:pPr>
            <a:r>
              <a:rPr lang="en-US" sz="1000" dirty="0">
                <a:solidFill>
                  <a:schemeClr val="accent2"/>
                </a:solidFill>
                <a:latin typeface="+mn-lt"/>
                <a:ea typeface="+mn-ea"/>
                <a:cs typeface="+mn-cs"/>
              </a:rPr>
              <a:t>PRESENTATION TITLE  |  PRESENTER NAME (edit this on ALL masters in use!)</a:t>
            </a:r>
          </a:p>
        </p:txBody>
      </p:sp>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738" y="4629150"/>
            <a:ext cx="1020762"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560076"/>
            <a:ext cx="5029200" cy="1021556"/>
          </a:xfrm>
        </p:spPr>
        <p:txBody>
          <a:bodyPr>
            <a:noAutofit/>
          </a:bodyPr>
          <a:lstStyle>
            <a:lvl1pPr algn="l">
              <a:defRPr sz="5400" b="0" cap="none">
                <a:solidFill>
                  <a:schemeClr val="bg1"/>
                </a:solidFill>
              </a:defRPr>
            </a:lvl1pPr>
          </a:lstStyle>
          <a:p>
            <a:r>
              <a:rPr lang="en-US" smtClean="0"/>
              <a:t>Click to edit Master title style</a:t>
            </a:r>
            <a:endParaRPr lang="en-US" dirty="0"/>
          </a:p>
        </p:txBody>
      </p:sp>
      <p:sp>
        <p:nvSpPr>
          <p:cNvPr id="8" name="Slide Number Placeholder 15"/>
          <p:cNvSpPr>
            <a:spLocks noGrp="1"/>
          </p:cNvSpPr>
          <p:nvPr>
            <p:ph type="sldNum" sz="quarter" idx="10"/>
          </p:nvPr>
        </p:nvSpPr>
        <p:spPr/>
        <p:txBody>
          <a:bodyPr/>
          <a:lstStyle>
            <a:lvl1pPr>
              <a:defRPr>
                <a:solidFill>
                  <a:schemeClr val="accent2">
                    <a:lumMod val="40000"/>
                    <a:lumOff val="60000"/>
                  </a:schemeClr>
                </a:solidFill>
              </a:defRPr>
            </a:lvl1pPr>
          </a:lstStyle>
          <a:p>
            <a:pPr>
              <a:defRPr/>
            </a:pPr>
            <a:fld id="{8C8797F3-8C69-B44D-BA1E-11575774C2B3}"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accent2">
                    <a:lumMod val="40000"/>
                    <a:lumOff val="60000"/>
                  </a:schemeClr>
                </a:solidFill>
              </a:defRPr>
            </a:lvl1pPr>
          </a:lstStyle>
          <a:p>
            <a:pPr>
              <a:defRPr/>
            </a:pPr>
            <a:fld id="{977EF6C5-EF9E-43EC-A09C-BAC8759AAC90}" type="datetime1">
              <a:rPr lang="en-US" smtClean="0"/>
              <a:t>3/9/2017</a:t>
            </a:fld>
            <a:endParaRPr lang="en-US" dirty="0"/>
          </a:p>
        </p:txBody>
      </p:sp>
      <p:sp>
        <p:nvSpPr>
          <p:cNvPr id="10" name="Rectangle 9"/>
          <p:cNvSpPr/>
          <p:nvPr userDrawn="1"/>
        </p:nvSpPr>
        <p:spPr>
          <a:xfrm>
            <a:off x="5357123" y="717758"/>
            <a:ext cx="4809607" cy="5110207"/>
          </a:xfrm>
          <a:prstGeom prst="rect">
            <a:avLst/>
          </a:prstGeom>
          <a:blipFill dpi="0" rotWithShape="1">
            <a:blip r:embed="rId5">
              <a:alphaModFix amt="1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 with blue box">
    <p:bg>
      <p:bgPr>
        <a:solidFill>
          <a:schemeClr val="bg2"/>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sp>
        <p:nvSpPr>
          <p:cNvPr id="9" name="Text Placeholder 2"/>
          <p:cNvSpPr>
            <a:spLocks noGrp="1"/>
          </p:cNvSpPr>
          <p:nvPr>
            <p:ph type="body" idx="13"/>
          </p:nvPr>
        </p:nvSpPr>
        <p:spPr>
          <a:xfrm>
            <a:off x="455706" y="1200150"/>
            <a:ext cx="4116294" cy="2150332"/>
          </a:xfrm>
          <a:solidFill>
            <a:schemeClr val="tx1"/>
          </a:solidFill>
          <a:effectLst>
            <a:glow rad="292100">
              <a:schemeClr val="tx2">
                <a:lumMod val="50000"/>
                <a:alpha val="43000"/>
              </a:schemeClr>
            </a:glow>
          </a:effectLst>
        </p:spPr>
        <p:txBody>
          <a:bodyPr lIns="182880" tIns="182880" rIns="182880" bIns="182880"/>
          <a:lstStyle>
            <a:lvl1pPr marL="0" marR="0" indent="0" algn="l" defTabSz="457200" rtl="0" eaLnBrk="1" fontAlgn="auto" latinLnBrk="0" hangingPunct="1">
              <a:lnSpc>
                <a:spcPct val="90000"/>
              </a:lnSpc>
              <a:spcBef>
                <a:spcPts val="0"/>
              </a:spcBef>
              <a:spcAft>
                <a:spcPts val="800"/>
              </a:spcAft>
              <a:buClrTx/>
              <a:buSzTx/>
              <a:buFont typeface="Arial"/>
              <a:buNone/>
              <a:tabLst/>
              <a:defRPr sz="3200" b="0" baseline="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Slide Number Placeholder 10"/>
          <p:cNvSpPr>
            <a:spLocks noGrp="1"/>
          </p:cNvSpPr>
          <p:nvPr>
            <p:ph type="sldNum" sz="quarter" idx="14"/>
          </p:nvPr>
        </p:nvSpPr>
        <p:spPr/>
        <p:txBody>
          <a:bodyPr/>
          <a:lstStyle>
            <a:lvl1pPr>
              <a:defRPr>
                <a:solidFill>
                  <a:srgbClr val="FFFFFF"/>
                </a:solidFill>
              </a:defRPr>
            </a:lvl1pPr>
          </a:lstStyle>
          <a:p>
            <a:pPr>
              <a:defRPr/>
            </a:pPr>
            <a:fld id="{2C72CEF6-AA31-DB48-BE37-6F02131A81F3}" type="slidenum">
              <a:rPr lang="en-US"/>
              <a:pPr>
                <a:defRPr/>
              </a:pPr>
              <a:t>‹#›</a:t>
            </a:fld>
            <a:endParaRPr lang="en-US" dirty="0"/>
          </a:p>
        </p:txBody>
      </p:sp>
      <p:sp>
        <p:nvSpPr>
          <p:cNvPr id="5" name="Date Placeholder 4"/>
          <p:cNvSpPr>
            <a:spLocks noGrp="1"/>
          </p:cNvSpPr>
          <p:nvPr>
            <p:ph type="dt" sz="half" idx="15"/>
          </p:nvPr>
        </p:nvSpPr>
        <p:spPr/>
        <p:txBody>
          <a:bodyPr/>
          <a:lstStyle>
            <a:lvl1pPr algn="r">
              <a:defRPr sz="1000">
                <a:solidFill>
                  <a:schemeClr val="bg1"/>
                </a:solidFill>
              </a:defRPr>
            </a:lvl1pPr>
          </a:lstStyle>
          <a:p>
            <a:pPr>
              <a:defRPr/>
            </a:pPr>
            <a:fld id="{2A8C7D00-1B5E-4434-97C1-CE0BD7E62B67}" type="datetime1">
              <a:rPr lang="en-US" smtClean="0"/>
              <a:t>3/9/2017</a:t>
            </a:fld>
            <a:endParaRPr lang="en-US" dirty="0"/>
          </a:p>
        </p:txBody>
      </p:sp>
    </p:spTree>
    <p:extLst>
      <p:ext uri="{BB962C8B-B14F-4D97-AF65-F5344CB8AC3E}">
        <p14:creationId xmlns:p14="http://schemas.microsoft.com/office/powerpoint/2010/main" val="2024530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 with orange box">
    <p:bg>
      <p:bgPr>
        <a:solidFill>
          <a:schemeClr val="bg2"/>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sp>
        <p:nvSpPr>
          <p:cNvPr id="9" name="Text Placeholder 2"/>
          <p:cNvSpPr>
            <a:spLocks noGrp="1"/>
          </p:cNvSpPr>
          <p:nvPr>
            <p:ph type="body" idx="13"/>
          </p:nvPr>
        </p:nvSpPr>
        <p:spPr>
          <a:xfrm>
            <a:off x="457200" y="1196973"/>
            <a:ext cx="4116294" cy="2150332"/>
          </a:xfrm>
          <a:solidFill>
            <a:schemeClr val="accent2"/>
          </a:solidFill>
          <a:effectLst>
            <a:glow rad="292100">
              <a:schemeClr val="tx2">
                <a:lumMod val="50000"/>
                <a:alpha val="43000"/>
              </a:schemeClr>
            </a:glow>
          </a:effectLst>
        </p:spPr>
        <p:txBody>
          <a:bodyPr lIns="182880" tIns="182880" rIns="182880" bIns="182880"/>
          <a:lstStyle>
            <a:lvl1pPr marL="0" marR="0" indent="0" algn="l" defTabSz="457200" rtl="0" eaLnBrk="1" fontAlgn="auto" latinLnBrk="0" hangingPunct="1">
              <a:lnSpc>
                <a:spcPct val="90000"/>
              </a:lnSpc>
              <a:spcBef>
                <a:spcPts val="0"/>
              </a:spcBef>
              <a:spcAft>
                <a:spcPts val="800"/>
              </a:spcAft>
              <a:buClrTx/>
              <a:buSzTx/>
              <a:buFont typeface="Arial"/>
              <a:buNone/>
              <a:tabLst/>
              <a:defRPr sz="32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lide Number Placeholder 10"/>
          <p:cNvSpPr>
            <a:spLocks noGrp="1"/>
          </p:cNvSpPr>
          <p:nvPr>
            <p:ph type="sldNum" sz="quarter" idx="14"/>
          </p:nvPr>
        </p:nvSpPr>
        <p:spPr/>
        <p:txBody>
          <a:bodyPr/>
          <a:lstStyle>
            <a:lvl1pPr>
              <a:defRPr>
                <a:solidFill>
                  <a:srgbClr val="FFFFFF"/>
                </a:solidFill>
              </a:defRPr>
            </a:lvl1pPr>
          </a:lstStyle>
          <a:p>
            <a:pPr>
              <a:defRPr/>
            </a:pPr>
            <a:fld id="{DE6B259C-DB24-9F44-9BF0-FE35A9920030}" type="slidenum">
              <a:rPr lang="en-US"/>
              <a:pPr>
                <a:defRPr/>
              </a:pPr>
              <a:t>‹#›</a:t>
            </a:fld>
            <a:endParaRPr lang="en-US" dirty="0"/>
          </a:p>
        </p:txBody>
      </p:sp>
      <p:sp>
        <p:nvSpPr>
          <p:cNvPr id="5" name="Date Placeholder 4"/>
          <p:cNvSpPr>
            <a:spLocks noGrp="1"/>
          </p:cNvSpPr>
          <p:nvPr>
            <p:ph type="dt" sz="half" idx="15"/>
          </p:nvPr>
        </p:nvSpPr>
        <p:spPr/>
        <p:txBody>
          <a:bodyPr/>
          <a:lstStyle>
            <a:lvl1pPr algn="r">
              <a:defRPr sz="1000">
                <a:solidFill>
                  <a:srgbClr val="FFFFFF"/>
                </a:solidFill>
              </a:defRPr>
            </a:lvl1pPr>
          </a:lstStyle>
          <a:p>
            <a:pPr>
              <a:defRPr/>
            </a:pPr>
            <a:fld id="{0508AC7E-C06C-4915-9CB6-62985D7C4AE0}" type="datetime1">
              <a:rPr lang="en-US" smtClean="0"/>
              <a:t>3/9/2017</a:t>
            </a:fld>
            <a:endParaRPr lang="en-US" dirty="0"/>
          </a:p>
        </p:txBody>
      </p:sp>
    </p:spTree>
    <p:extLst>
      <p:ext uri="{BB962C8B-B14F-4D97-AF65-F5344CB8AC3E}">
        <p14:creationId xmlns:p14="http://schemas.microsoft.com/office/powerpoint/2010/main" val="2518190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6"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22601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22601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3"/>
          <p:cNvSpPr>
            <a:spLocks noGrp="1"/>
          </p:cNvSpPr>
          <p:nvPr>
            <p:ph type="sldNum" sz="quarter" idx="10"/>
          </p:nvPr>
        </p:nvSpPr>
        <p:spPr/>
        <p:txBody>
          <a:bodyPr/>
          <a:lstStyle>
            <a:lvl1pPr>
              <a:defRPr/>
            </a:lvl1pPr>
          </a:lstStyle>
          <a:p>
            <a:pPr>
              <a:defRPr/>
            </a:pPr>
            <a:fld id="{E57C0107-6D39-D742-8311-724D19324BB3}"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6CB9214A-6B48-4A15-A44D-039C18C1A5DB}" type="datetime1">
              <a:rPr lang="en-US" smtClean="0"/>
              <a:t>3/9/2017</a:t>
            </a:fld>
            <a:endParaRPr lang="en-US" dirty="0"/>
          </a:p>
        </p:txBody>
      </p:sp>
    </p:spTree>
    <p:extLst>
      <p:ext uri="{BB962C8B-B14F-4D97-AF65-F5344CB8AC3E}">
        <p14:creationId xmlns:p14="http://schemas.microsoft.com/office/powerpoint/2010/main" val="1338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2 column - header bars">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dirty="0" smtClean="0">
                <a:solidFill>
                  <a:schemeClr val="bg1"/>
                </a:solidFill>
              </a:rPr>
              <a:t>PRESENTATION TITLE  |  PRESENTER NAME (edit this on ALL masters in use!)</a:t>
            </a:r>
          </a:p>
        </p:txBody>
      </p:sp>
      <p:pic>
        <p:nvPicPr>
          <p:cNvPr id="8"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2978"/>
            <a:ext cx="4040188" cy="432054"/>
          </a:xfrm>
          <a:solidFill>
            <a:schemeClr val="tx1"/>
          </a:solidFill>
        </p:spPr>
        <p:txBody>
          <a:bodyPr lIns="91440" tIns="45720" rIns="91440" bIns="91440" anchor="ctr">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14500"/>
            <a:ext cx="4040188" cy="167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8" y="1714500"/>
            <a:ext cx="4041775" cy="167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3"/>
          </p:nvPr>
        </p:nvSpPr>
        <p:spPr>
          <a:xfrm>
            <a:off x="4649788" y="1202978"/>
            <a:ext cx="4040188" cy="432054"/>
          </a:xfrm>
          <a:solidFill>
            <a:schemeClr val="tx1"/>
          </a:solidFill>
        </p:spPr>
        <p:txBody>
          <a:bodyPr lIns="91440" tIns="45720" rIns="91440" bIns="91440" anchor="ctr">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15"/>
          <p:cNvSpPr>
            <a:spLocks noGrp="1"/>
          </p:cNvSpPr>
          <p:nvPr>
            <p:ph type="sldNum" sz="quarter" idx="14"/>
          </p:nvPr>
        </p:nvSpPr>
        <p:spPr/>
        <p:txBody>
          <a:bodyPr/>
          <a:lstStyle>
            <a:lvl1pPr>
              <a:defRPr/>
            </a:lvl1pPr>
          </a:lstStyle>
          <a:p>
            <a:pPr>
              <a:defRPr/>
            </a:pPr>
            <a:fld id="{E50E1F64-88FF-1346-A826-620668D8CD0B}" type="slidenum">
              <a:rPr lang="en-US"/>
              <a:pPr>
                <a:defRPr/>
              </a:pPr>
              <a:t>‹#›</a:t>
            </a:fld>
            <a:endParaRPr lang="en-US" dirty="0"/>
          </a:p>
        </p:txBody>
      </p:sp>
      <p:sp>
        <p:nvSpPr>
          <p:cNvPr id="11"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9A4BCF69-0EF6-47A2-B578-71FA491A6F8A}" type="datetime1">
              <a:rPr lang="en-US" smtClean="0"/>
              <a:t>3/9/2017</a:t>
            </a:fld>
            <a:endParaRPr lang="en-US" dirty="0"/>
          </a:p>
        </p:txBody>
      </p:sp>
    </p:spTree>
    <p:extLst>
      <p:ext uri="{BB962C8B-B14F-4D97-AF65-F5344CB8AC3E}">
        <p14:creationId xmlns:p14="http://schemas.microsoft.com/office/powerpoint/2010/main" val="10179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4"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1"/>
          <p:cNvSpPr>
            <a:spLocks noGrp="1"/>
          </p:cNvSpPr>
          <p:nvPr>
            <p:ph type="sldNum" sz="quarter" idx="10"/>
          </p:nvPr>
        </p:nvSpPr>
        <p:spPr/>
        <p:txBody>
          <a:bodyPr/>
          <a:lstStyle>
            <a:lvl1pPr>
              <a:defRPr/>
            </a:lvl1pPr>
          </a:lstStyle>
          <a:p>
            <a:pPr>
              <a:defRPr/>
            </a:pPr>
            <a:fld id="{AF2637D4-C397-624F-941B-D5723789B559}" type="slidenum">
              <a:rPr lang="en-US"/>
              <a:pPr>
                <a:defRPr/>
              </a:pPr>
              <a:t>‹#›</a:t>
            </a:fld>
            <a:endParaRPr lang="en-US" dirty="0"/>
          </a:p>
        </p:txBody>
      </p:sp>
      <p:sp>
        <p:nvSpPr>
          <p:cNvPr id="7"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924DCB67-3751-47B9-9201-839E3BCC568D}" type="datetime1">
              <a:rPr lang="en-US" smtClean="0"/>
              <a:t>3/9/2017</a:t>
            </a:fld>
            <a:endParaRPr lang="en-US" dirty="0"/>
          </a:p>
        </p:txBody>
      </p:sp>
    </p:spTree>
    <p:extLst>
      <p:ext uri="{BB962C8B-B14F-4D97-AF65-F5344CB8AC3E}">
        <p14:creationId xmlns:p14="http://schemas.microsoft.com/office/powerpoint/2010/main" val="173058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8138"/>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0"/>
            <a:ext cx="8229600"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8229600" y="4686300"/>
            <a:ext cx="457200" cy="274638"/>
          </a:xfrm>
          <a:prstGeom prst="rect">
            <a:avLst/>
          </a:prstGeom>
        </p:spPr>
        <p:txBody>
          <a:bodyPr vert="horz" lIns="0" tIns="0" rIns="0" bIns="0" rtlCol="0" anchor="b"/>
          <a:lstStyle>
            <a:lvl1pPr algn="r" fontAlgn="auto">
              <a:spcBef>
                <a:spcPts val="0"/>
              </a:spcBef>
              <a:spcAft>
                <a:spcPts val="0"/>
              </a:spcAft>
              <a:defRPr sz="1000">
                <a:solidFill>
                  <a:schemeClr val="tx1">
                    <a:tint val="75000"/>
                  </a:schemeClr>
                </a:solidFill>
                <a:latin typeface="+mn-lt"/>
                <a:ea typeface="+mn-ea"/>
                <a:cs typeface="+mn-cs"/>
              </a:defRPr>
            </a:lvl1pPr>
          </a:lstStyle>
          <a:p>
            <a:pPr>
              <a:defRPr/>
            </a:pPr>
            <a:fld id="{565FED15-0522-9A4E-AEF9-AF7AB212E476}" type="slidenum">
              <a:rPr lang="en-US"/>
              <a:pPr>
                <a:defRPr/>
              </a:pPr>
              <a:t>‹#›</a:t>
            </a:fld>
            <a:endParaRPr lang="en-US" dirty="0"/>
          </a:p>
        </p:txBody>
      </p:sp>
      <p:sp>
        <p:nvSpPr>
          <p:cNvPr id="5" name="Date Placeholder 4"/>
          <p:cNvSpPr>
            <a:spLocks noGrp="1"/>
          </p:cNvSpPr>
          <p:nvPr>
            <p:ph type="dt" sz="half" idx="2"/>
          </p:nvPr>
        </p:nvSpPr>
        <p:spPr>
          <a:xfrm>
            <a:off x="7391400" y="4686300"/>
            <a:ext cx="831850" cy="274638"/>
          </a:xfrm>
          <a:prstGeom prst="rect">
            <a:avLst/>
          </a:prstGeom>
        </p:spPr>
        <p:txBody>
          <a:bodyPr vert="horz" lIns="91440" tIns="45720" rIns="91440" bIns="0" rtlCol="0" anchor="b" anchorCtr="0"/>
          <a:lstStyle>
            <a:lvl1pPr algn="r" fontAlgn="auto">
              <a:spcBef>
                <a:spcPts val="0"/>
              </a:spcBef>
              <a:spcAft>
                <a:spcPts val="0"/>
              </a:spcAft>
              <a:defRPr sz="1000">
                <a:solidFill>
                  <a:schemeClr val="tx1">
                    <a:tint val="75000"/>
                  </a:schemeClr>
                </a:solidFill>
                <a:latin typeface="+mn-lt"/>
                <a:ea typeface="+mn-ea"/>
                <a:cs typeface="+mn-cs"/>
              </a:defRPr>
            </a:lvl1pPr>
          </a:lstStyle>
          <a:p>
            <a:pPr>
              <a:defRPr/>
            </a:pPr>
            <a:fld id="{07810665-30A7-4C9C-8CF1-9F62DE354F8B}" type="datetime1">
              <a:rPr lang="en-US" smtClean="0"/>
              <a:t>3/9/2017</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457200"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2pPr>
      <a:lvl3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3pPr>
      <a:lvl4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4pPr>
      <a:lvl5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5pPr>
      <a:lvl6pPr marL="4572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1775" indent="-231775" algn="l" defTabSz="457200" rtl="0" eaLnBrk="0" fontAlgn="base" hangingPunct="0">
        <a:lnSpc>
          <a:spcPct val="90000"/>
        </a:lnSpc>
        <a:spcBef>
          <a:spcPct val="0"/>
        </a:spcBef>
        <a:spcAft>
          <a:spcPts val="800"/>
        </a:spcAft>
        <a:buFont typeface="Arial" charset="0"/>
        <a:buChar char="•"/>
        <a:defRPr sz="2800" kern="1200">
          <a:solidFill>
            <a:schemeClr val="tx2"/>
          </a:solidFill>
          <a:latin typeface="+mn-lt"/>
          <a:ea typeface="ＭＳ Ｐゴシック" charset="0"/>
          <a:cs typeface="ＭＳ Ｐゴシック" charset="0"/>
        </a:defRPr>
      </a:lvl1pPr>
      <a:lvl2pPr marL="455613" indent="-223838" algn="l" defTabSz="457200" rtl="0" eaLnBrk="0" fontAlgn="base" hangingPunct="0">
        <a:lnSpc>
          <a:spcPct val="90000"/>
        </a:lnSpc>
        <a:spcBef>
          <a:spcPct val="0"/>
        </a:spcBef>
        <a:spcAft>
          <a:spcPts val="800"/>
        </a:spcAft>
        <a:buFont typeface="Arial" charset="0"/>
        <a:buChar char="–"/>
        <a:defRPr sz="2400" kern="1200">
          <a:solidFill>
            <a:schemeClr val="tx2"/>
          </a:solidFill>
          <a:latin typeface="+mn-lt"/>
          <a:ea typeface="ＭＳ Ｐゴシック" charset="0"/>
          <a:cs typeface="+mn-cs"/>
        </a:defRPr>
      </a:lvl2pPr>
      <a:lvl3pPr marL="627063" indent="-171450" algn="l" defTabSz="457200" rtl="0" eaLnBrk="0" fontAlgn="base" hangingPunct="0">
        <a:lnSpc>
          <a:spcPct val="90000"/>
        </a:lnSpc>
        <a:spcBef>
          <a:spcPct val="0"/>
        </a:spcBef>
        <a:spcAft>
          <a:spcPts val="700"/>
        </a:spcAft>
        <a:buFont typeface="Arial" charset="0"/>
        <a:buChar char="•"/>
        <a:defRPr sz="2000" kern="1200">
          <a:solidFill>
            <a:schemeClr val="tx2"/>
          </a:solidFill>
          <a:latin typeface="+mn-lt"/>
          <a:ea typeface="ＭＳ Ｐゴシック" charset="0"/>
          <a:cs typeface="+mn-cs"/>
        </a:defRPr>
      </a:lvl3pPr>
      <a:lvl4pPr marL="858838" indent="-171450" algn="l" defTabSz="457200" rtl="0" eaLnBrk="0" fontAlgn="base" hangingPunct="0">
        <a:lnSpc>
          <a:spcPct val="90000"/>
        </a:lnSpc>
        <a:spcBef>
          <a:spcPct val="0"/>
        </a:spcBef>
        <a:spcAft>
          <a:spcPts val="600"/>
        </a:spcAft>
        <a:buFont typeface="Arial" charset="0"/>
        <a:buChar char="–"/>
        <a:defRPr kern="1200">
          <a:solidFill>
            <a:schemeClr val="tx2"/>
          </a:solidFill>
          <a:latin typeface="+mn-lt"/>
          <a:ea typeface="ＭＳ Ｐゴシック" charset="0"/>
          <a:cs typeface="+mn-cs"/>
        </a:defRPr>
      </a:lvl4pPr>
      <a:lvl5pPr marL="1082675" indent="-171450" algn="l" defTabSz="457200" rtl="0" eaLnBrk="0" fontAlgn="base" hangingPunct="0">
        <a:lnSpc>
          <a:spcPct val="90000"/>
        </a:lnSpc>
        <a:spcBef>
          <a:spcPct val="0"/>
        </a:spcBef>
        <a:spcAft>
          <a:spcPts val="400"/>
        </a:spcAft>
        <a:buFont typeface="Arial" charset="0"/>
        <a:buChar char="•"/>
        <a:defRPr sz="16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ichele.handzel@neric.org" TargetMode="External"/><Relationship Id="rId2" Type="http://schemas.openxmlformats.org/officeDocument/2006/relationships/hyperlink" Target="mailto:mark.jones@ner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463550" y="1543050"/>
            <a:ext cx="6858000" cy="1103313"/>
          </a:xfrm>
        </p:spPr>
        <p:txBody>
          <a:bodyPr/>
          <a:lstStyle/>
          <a:p>
            <a:pPr eaLnBrk="1" hangingPunct="1"/>
            <a:r>
              <a:rPr lang="en-US" sz="4800" dirty="0" smtClean="0">
                <a:latin typeface="Calibri" charset="0"/>
              </a:rPr>
              <a:t>BIG Pharma….the savings</a:t>
            </a:r>
            <a:br>
              <a:rPr lang="en-US" sz="4800" dirty="0" smtClean="0">
                <a:latin typeface="Calibri" charset="0"/>
              </a:rPr>
            </a:br>
            <a:r>
              <a:rPr lang="en-US" sz="4800" dirty="0" smtClean="0">
                <a:latin typeface="Calibri" charset="0"/>
              </a:rPr>
              <a:t>you can’t see</a:t>
            </a:r>
            <a:r>
              <a:rPr lang="en-US" dirty="0">
                <a:latin typeface="Calibri" charset="0"/>
              </a:rPr>
              <a:t/>
            </a:r>
            <a:br>
              <a:rPr lang="en-US" dirty="0">
                <a:latin typeface="Calibri" charset="0"/>
              </a:rPr>
            </a:br>
            <a:endParaRPr lang="en-US" dirty="0">
              <a:latin typeface="Calibri" charset="0"/>
            </a:endParaRPr>
          </a:p>
        </p:txBody>
      </p:sp>
      <p:sp>
        <p:nvSpPr>
          <p:cNvPr id="4" name="Slide Number Placeholder 3"/>
          <p:cNvSpPr>
            <a:spLocks noGrp="1"/>
          </p:cNvSpPr>
          <p:nvPr>
            <p:ph type="sldNum" sz="quarter" idx="14"/>
          </p:nvPr>
        </p:nvSpPr>
        <p:spPr/>
        <p:txBody>
          <a:bodyPr/>
          <a:lstStyle/>
          <a:p>
            <a:pPr>
              <a:defRPr/>
            </a:pPr>
            <a:fld id="{D8F6FAF4-58D8-B443-AFFE-3042DE2EEE66}" type="slidenum">
              <a:rPr lang="en-US"/>
              <a:pPr>
                <a:defRPr/>
              </a:pPr>
              <a:t>1</a:t>
            </a:fld>
            <a:endParaRPr lang="en-US" dirty="0"/>
          </a:p>
        </p:txBody>
      </p:sp>
      <p:sp>
        <p:nvSpPr>
          <p:cNvPr id="2" name="Subtitle 1"/>
          <p:cNvSpPr>
            <a:spLocks noGrp="1"/>
          </p:cNvSpPr>
          <p:nvPr>
            <p:ph type="subTitle" idx="1"/>
          </p:nvPr>
        </p:nvSpPr>
        <p:spPr/>
        <p:txBody>
          <a:bodyPr/>
          <a:lstStyle/>
          <a:p>
            <a:r>
              <a:rPr lang="en-US" dirty="0" smtClean="0"/>
              <a:t>NAEN CONFERENCE – March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3600" b="1" dirty="0" smtClean="0">
                <a:solidFill>
                  <a:srgbClr val="002060"/>
                </a:solidFill>
              </a:rPr>
              <a:t>Factor #3 – Lack of Purchasing Volume</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10</a:t>
            </a:fld>
            <a:endParaRPr lang="en-US" dirty="0"/>
          </a:p>
        </p:txBody>
      </p:sp>
      <p:sp>
        <p:nvSpPr>
          <p:cNvPr id="4" name="Rectangle 3"/>
          <p:cNvSpPr/>
          <p:nvPr/>
        </p:nvSpPr>
        <p:spPr>
          <a:xfrm>
            <a:off x="1600200" y="1733550"/>
            <a:ext cx="5943600" cy="2246769"/>
          </a:xfrm>
          <a:prstGeom prst="rect">
            <a:avLst/>
          </a:prstGeom>
        </p:spPr>
        <p:txBody>
          <a:bodyPr wrap="square">
            <a:spAutoFit/>
          </a:bodyPr>
          <a:lstStyle/>
          <a:p>
            <a:pPr marL="457200" indent="-457200">
              <a:spcBef>
                <a:spcPts val="0"/>
              </a:spcBef>
              <a:buFont typeface="Arial" panose="020B0604020202020204" pitchFamily="34" charset="0"/>
              <a:buChar char="•"/>
            </a:pPr>
            <a:r>
              <a:rPr lang="en-US" sz="2800" b="1" dirty="0" smtClean="0">
                <a:solidFill>
                  <a:srgbClr val="002060"/>
                </a:solidFill>
              </a:rPr>
              <a:t>Single district contracts – too small, too few</a:t>
            </a:r>
          </a:p>
          <a:p>
            <a:pPr marL="457200" indent="-457200">
              <a:spcBef>
                <a:spcPts val="0"/>
              </a:spcBef>
              <a:buFont typeface="Arial" panose="020B0604020202020204" pitchFamily="34" charset="0"/>
              <a:buChar char="•"/>
            </a:pPr>
            <a:r>
              <a:rPr lang="en-US" sz="2800" b="1" dirty="0" smtClean="0">
                <a:solidFill>
                  <a:srgbClr val="002060"/>
                </a:solidFill>
              </a:rPr>
              <a:t>Existing Consortium arrangements are not large enough to influence the PBM</a:t>
            </a:r>
            <a:endParaRPr lang="en-US" sz="2800" b="1" dirty="0">
              <a:solidFill>
                <a:srgbClr val="002060"/>
              </a:solidFill>
            </a:endParaRPr>
          </a:p>
        </p:txBody>
      </p:sp>
    </p:spTree>
    <p:extLst>
      <p:ext uri="{BB962C8B-B14F-4D97-AF65-F5344CB8AC3E}">
        <p14:creationId xmlns:p14="http://schemas.microsoft.com/office/powerpoint/2010/main" val="152262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3600" b="1" dirty="0" smtClean="0">
                <a:solidFill>
                  <a:srgbClr val="002060"/>
                </a:solidFill>
              </a:rPr>
              <a:t>Factor #4 – Health Benefit Brokers</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11</a:t>
            </a:fld>
            <a:endParaRPr lang="en-US" dirty="0"/>
          </a:p>
        </p:txBody>
      </p:sp>
      <p:sp>
        <p:nvSpPr>
          <p:cNvPr id="4" name="Rectangle 3"/>
          <p:cNvSpPr/>
          <p:nvPr/>
        </p:nvSpPr>
        <p:spPr>
          <a:xfrm>
            <a:off x="228600" y="1428750"/>
            <a:ext cx="8763000" cy="3046988"/>
          </a:xfrm>
          <a:prstGeom prst="rect">
            <a:avLst/>
          </a:prstGeom>
        </p:spPr>
        <p:txBody>
          <a:bodyPr wrap="square">
            <a:spAutoFit/>
          </a:bodyPr>
          <a:lstStyle/>
          <a:p>
            <a:pPr>
              <a:spcBef>
                <a:spcPts val="0"/>
              </a:spcBef>
            </a:pPr>
            <a:r>
              <a:rPr lang="en-US" sz="2400" b="1" dirty="0" smtClean="0">
                <a:solidFill>
                  <a:srgbClr val="002060"/>
                </a:solidFill>
              </a:rPr>
              <a:t>Important to the overall management of benefit programs for districts but-</a:t>
            </a:r>
            <a:endParaRPr lang="en-US" sz="2400" b="1" dirty="0">
              <a:solidFill>
                <a:srgbClr val="002060"/>
              </a:solidFill>
            </a:endParaRPr>
          </a:p>
          <a:p>
            <a:pPr>
              <a:spcBef>
                <a:spcPts val="0"/>
              </a:spcBef>
            </a:pPr>
            <a:r>
              <a:rPr lang="en-US" sz="2400" b="1" dirty="0">
                <a:solidFill>
                  <a:srgbClr val="002060"/>
                </a:solidFill>
              </a:rPr>
              <a:t>	</a:t>
            </a:r>
            <a:r>
              <a:rPr lang="en-US" sz="2400" b="1" dirty="0" smtClean="0">
                <a:solidFill>
                  <a:srgbClr val="002060"/>
                </a:solidFill>
              </a:rPr>
              <a:t> </a:t>
            </a:r>
            <a:r>
              <a:rPr lang="en-US" sz="2400" b="1" u="sng" dirty="0" smtClean="0">
                <a:solidFill>
                  <a:srgbClr val="002060"/>
                </a:solidFill>
              </a:rPr>
              <a:t>Problem?</a:t>
            </a:r>
            <a:r>
              <a:rPr lang="en-US" sz="2400" b="1" dirty="0" smtClean="0">
                <a:solidFill>
                  <a:srgbClr val="002060"/>
                </a:solidFill>
              </a:rPr>
              <a:t> </a:t>
            </a:r>
            <a:r>
              <a:rPr lang="en-US" sz="2400" b="1" dirty="0">
                <a:solidFill>
                  <a:srgbClr val="002060"/>
                </a:solidFill>
              </a:rPr>
              <a:t>T</a:t>
            </a:r>
            <a:r>
              <a:rPr lang="en-US" sz="2400" b="1" dirty="0" smtClean="0">
                <a:solidFill>
                  <a:srgbClr val="002060"/>
                </a:solidFill>
              </a:rPr>
              <a:t>hey are most often “General Practitioners”, not    	experts in pharmacy  management.</a:t>
            </a:r>
          </a:p>
          <a:p>
            <a:pPr>
              <a:spcBef>
                <a:spcPts val="0"/>
              </a:spcBef>
            </a:pPr>
            <a:r>
              <a:rPr lang="en-US" sz="2400" b="1" dirty="0">
                <a:solidFill>
                  <a:srgbClr val="002060"/>
                </a:solidFill>
              </a:rPr>
              <a:t>	</a:t>
            </a:r>
            <a:r>
              <a:rPr lang="en-US" sz="2400" b="1" u="sng" dirty="0" smtClean="0">
                <a:solidFill>
                  <a:srgbClr val="002060"/>
                </a:solidFill>
              </a:rPr>
              <a:t>Question:</a:t>
            </a:r>
            <a:r>
              <a:rPr lang="en-US" sz="2400" b="1" dirty="0" smtClean="0">
                <a:solidFill>
                  <a:srgbClr val="002060"/>
                </a:solidFill>
              </a:rPr>
              <a:t> Would it be good practice for a school to negotiate a 	teacher contract without using a professional labor negotiator? </a:t>
            </a:r>
          </a:p>
          <a:p>
            <a:pPr>
              <a:spcBef>
                <a:spcPts val="0"/>
              </a:spcBef>
            </a:pPr>
            <a:r>
              <a:rPr lang="en-US" sz="2400" b="1" dirty="0">
                <a:solidFill>
                  <a:srgbClr val="002060"/>
                </a:solidFill>
              </a:rPr>
              <a:t>	</a:t>
            </a:r>
            <a:r>
              <a:rPr lang="en-US" sz="2400" b="1" dirty="0" smtClean="0">
                <a:solidFill>
                  <a:srgbClr val="D52121"/>
                </a:solidFill>
              </a:rPr>
              <a:t>NO!  Just like labor contracts are embedded with hidden costs,     			so too are Pharmacy contracts.</a:t>
            </a:r>
          </a:p>
        </p:txBody>
      </p:sp>
    </p:spTree>
    <p:extLst>
      <p:ext uri="{BB962C8B-B14F-4D97-AF65-F5344CB8AC3E}">
        <p14:creationId xmlns:p14="http://schemas.microsoft.com/office/powerpoint/2010/main" val="2085900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3"/>
            <a:ext cx="8229600" cy="534916"/>
          </a:xfrm>
        </p:spPr>
        <p:txBody>
          <a:bodyPr/>
          <a:lstStyle/>
          <a:p>
            <a:pPr algn="ctr" eaLnBrk="1" hangingPunct="1"/>
            <a:r>
              <a:rPr lang="en-US" sz="3600" b="1" dirty="0" smtClean="0">
                <a:solidFill>
                  <a:srgbClr val="002060"/>
                </a:solidFill>
              </a:rPr>
              <a:t>Factor #5 – The PBM Contract</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12</a:t>
            </a:fld>
            <a:endParaRPr lang="en-US" dirty="0"/>
          </a:p>
        </p:txBody>
      </p:sp>
      <p:sp>
        <p:nvSpPr>
          <p:cNvPr id="4" name="Rectangle 3"/>
          <p:cNvSpPr/>
          <p:nvPr/>
        </p:nvSpPr>
        <p:spPr>
          <a:xfrm>
            <a:off x="838200" y="1200150"/>
            <a:ext cx="7086600" cy="3231654"/>
          </a:xfrm>
          <a:prstGeom prst="rect">
            <a:avLst/>
          </a:prstGeom>
        </p:spPr>
        <p:txBody>
          <a:bodyPr wrap="square">
            <a:spAutoFit/>
          </a:bodyPr>
          <a:lstStyle/>
          <a:p>
            <a:pPr>
              <a:spcBef>
                <a:spcPts val="0"/>
              </a:spcBef>
            </a:pPr>
            <a:r>
              <a:rPr lang="en-US" sz="2400" b="1" u="sng" dirty="0" smtClean="0">
                <a:solidFill>
                  <a:srgbClr val="002060"/>
                </a:solidFill>
              </a:rPr>
              <a:t>Problem:</a:t>
            </a:r>
            <a:r>
              <a:rPr lang="en-US" sz="2400" b="1" dirty="0" smtClean="0">
                <a:solidFill>
                  <a:srgbClr val="002060"/>
                </a:solidFill>
              </a:rPr>
              <a:t> </a:t>
            </a:r>
            <a:r>
              <a:rPr lang="en-US" b="1" dirty="0" smtClean="0">
                <a:solidFill>
                  <a:srgbClr val="002060"/>
                </a:solidFill>
              </a:rPr>
              <a:t>PBM contracts are written by PBM Experts designed to maximize profits for the PBM and are further designed to take advantage of the collective lack of understanding about the prescription drug industry.</a:t>
            </a:r>
          </a:p>
          <a:p>
            <a:pPr>
              <a:spcBef>
                <a:spcPts val="0"/>
              </a:spcBef>
            </a:pPr>
            <a:r>
              <a:rPr lang="en-US" b="1" dirty="0" smtClean="0">
                <a:solidFill>
                  <a:srgbClr val="002060"/>
                </a:solidFill>
              </a:rPr>
              <a:t>Characterized by:</a:t>
            </a:r>
          </a:p>
          <a:p>
            <a:pPr marL="285750" indent="-285750">
              <a:spcBef>
                <a:spcPts val="0"/>
              </a:spcBef>
              <a:buFont typeface="Arial" panose="020B0604020202020204" pitchFamily="34" charset="0"/>
              <a:buChar char="•"/>
            </a:pPr>
            <a:r>
              <a:rPr lang="en-US" b="1" dirty="0" smtClean="0">
                <a:solidFill>
                  <a:srgbClr val="002060"/>
                </a:solidFill>
              </a:rPr>
              <a:t> Every transaction is designed to generate profit,</a:t>
            </a:r>
          </a:p>
          <a:p>
            <a:pPr marL="342900" indent="-342900">
              <a:spcBef>
                <a:spcPts val="0"/>
              </a:spcBef>
              <a:buFont typeface="Arial" panose="020B0604020202020204" pitchFamily="34" charset="0"/>
              <a:buChar char="•"/>
            </a:pPr>
            <a:r>
              <a:rPr lang="en-US" b="1" dirty="0" smtClean="0">
                <a:solidFill>
                  <a:srgbClr val="002060"/>
                </a:solidFill>
              </a:rPr>
              <a:t>Exceptionally complex bidding process,</a:t>
            </a:r>
          </a:p>
          <a:p>
            <a:pPr marL="342900" indent="-342900">
              <a:spcBef>
                <a:spcPts val="0"/>
              </a:spcBef>
              <a:buFont typeface="Arial" panose="020B0604020202020204" pitchFamily="34" charset="0"/>
              <a:buChar char="•"/>
            </a:pPr>
            <a:r>
              <a:rPr lang="en-US" b="1" dirty="0" smtClean="0">
                <a:solidFill>
                  <a:srgbClr val="002060"/>
                </a:solidFill>
              </a:rPr>
              <a:t>High Volume, Low Margin- devil is in the details of the contract,</a:t>
            </a:r>
          </a:p>
          <a:p>
            <a:pPr marL="342900" indent="-342900">
              <a:spcBef>
                <a:spcPts val="0"/>
              </a:spcBef>
              <a:buFont typeface="Arial" panose="020B0604020202020204" pitchFamily="34" charset="0"/>
              <a:buChar char="•"/>
            </a:pPr>
            <a:r>
              <a:rPr lang="en-US" b="1" dirty="0" smtClean="0">
                <a:solidFill>
                  <a:srgbClr val="002060"/>
                </a:solidFill>
              </a:rPr>
              <a:t>PBM’s capitalize on constant movement within the industry and use </a:t>
            </a:r>
            <a:r>
              <a:rPr lang="en-US" b="1" u="sng" dirty="0" smtClean="0">
                <a:solidFill>
                  <a:srgbClr val="002060"/>
                </a:solidFill>
              </a:rPr>
              <a:t>“Optics” </a:t>
            </a:r>
            <a:r>
              <a:rPr lang="en-US" b="1" dirty="0" smtClean="0">
                <a:solidFill>
                  <a:srgbClr val="002060"/>
                </a:solidFill>
              </a:rPr>
              <a:t>to improve margins,</a:t>
            </a:r>
          </a:p>
          <a:p>
            <a:pPr marL="342900" indent="-342900">
              <a:spcBef>
                <a:spcPts val="0"/>
              </a:spcBef>
              <a:buFont typeface="Arial" panose="020B0604020202020204" pitchFamily="34" charset="0"/>
              <a:buChar char="•"/>
            </a:pPr>
            <a:r>
              <a:rPr lang="en-US" b="1" dirty="0" smtClean="0">
                <a:solidFill>
                  <a:srgbClr val="002060"/>
                </a:solidFill>
              </a:rPr>
              <a:t>The PBM contract capitalizes on questions not asked. </a:t>
            </a:r>
          </a:p>
        </p:txBody>
      </p:sp>
    </p:spTree>
    <p:extLst>
      <p:ext uri="{BB962C8B-B14F-4D97-AF65-F5344CB8AC3E}">
        <p14:creationId xmlns:p14="http://schemas.microsoft.com/office/powerpoint/2010/main" val="105091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3"/>
            <a:ext cx="8229600" cy="534916"/>
          </a:xfrm>
        </p:spPr>
        <p:txBody>
          <a:bodyPr/>
          <a:lstStyle/>
          <a:p>
            <a:pPr algn="ctr" eaLnBrk="1" hangingPunct="1"/>
            <a:r>
              <a:rPr lang="en-US" sz="3600" b="1" dirty="0" smtClean="0">
                <a:solidFill>
                  <a:srgbClr val="002060"/>
                </a:solidFill>
              </a:rPr>
              <a:t>What are “Optics”</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13</a:t>
            </a:fld>
            <a:endParaRPr lang="en-US" dirty="0"/>
          </a:p>
        </p:txBody>
      </p:sp>
      <p:sp>
        <p:nvSpPr>
          <p:cNvPr id="4" name="Rectangle 3"/>
          <p:cNvSpPr/>
          <p:nvPr/>
        </p:nvSpPr>
        <p:spPr>
          <a:xfrm>
            <a:off x="838200" y="1200150"/>
            <a:ext cx="7086600" cy="2677656"/>
          </a:xfrm>
          <a:prstGeom prst="rect">
            <a:avLst/>
          </a:prstGeom>
        </p:spPr>
        <p:txBody>
          <a:bodyPr wrap="square">
            <a:spAutoFit/>
          </a:bodyPr>
          <a:lstStyle/>
          <a:p>
            <a:pPr>
              <a:spcBef>
                <a:spcPts val="0"/>
              </a:spcBef>
            </a:pPr>
            <a:endParaRPr lang="en-US" sz="2400" b="1" dirty="0" smtClean="0">
              <a:solidFill>
                <a:srgbClr val="002060"/>
              </a:solidFill>
            </a:endParaRPr>
          </a:p>
          <a:p>
            <a:pPr>
              <a:spcBef>
                <a:spcPts val="0"/>
              </a:spcBef>
            </a:pPr>
            <a:r>
              <a:rPr lang="en-US" sz="2400" b="1" dirty="0" smtClean="0">
                <a:solidFill>
                  <a:srgbClr val="002060"/>
                </a:solidFill>
              </a:rPr>
              <a:t>Optics are areas within a PBM contract that allow the PBM to make (or protect) margin by using a play on words.  Many of the optics used by the PBM industry will go unnoticed by the untrained eye.  Without careful negotiations, optics can (and will) appear anywhere within the PBM contract.</a:t>
            </a:r>
            <a:endParaRPr lang="en-US" sz="2400" b="1" dirty="0">
              <a:solidFill>
                <a:srgbClr val="002060"/>
              </a:solidFill>
            </a:endParaRPr>
          </a:p>
        </p:txBody>
      </p:sp>
    </p:spTree>
    <p:extLst>
      <p:ext uri="{BB962C8B-B14F-4D97-AF65-F5344CB8AC3E}">
        <p14:creationId xmlns:p14="http://schemas.microsoft.com/office/powerpoint/2010/main" val="3217815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2"/>
            <a:ext cx="8229600" cy="921688"/>
          </a:xfrm>
        </p:spPr>
        <p:txBody>
          <a:bodyPr/>
          <a:lstStyle/>
          <a:p>
            <a:pPr algn="ctr" eaLnBrk="1" hangingPunct="1"/>
            <a:r>
              <a:rPr lang="en-US" sz="3600" b="1" dirty="0" smtClean="0">
                <a:solidFill>
                  <a:srgbClr val="002060"/>
                </a:solidFill>
              </a:rPr>
              <a:t>Optic Example #1 </a:t>
            </a:r>
            <a:br>
              <a:rPr lang="en-US" sz="3600" b="1" dirty="0" smtClean="0">
                <a:solidFill>
                  <a:srgbClr val="002060"/>
                </a:solidFill>
              </a:rPr>
            </a:br>
            <a:r>
              <a:rPr lang="en-US" sz="3600" b="1" dirty="0" smtClean="0">
                <a:solidFill>
                  <a:srgbClr val="002060"/>
                </a:solidFill>
              </a:rPr>
              <a:t>Zero Balance Due Claims (ZBC)</a:t>
            </a:r>
            <a:br>
              <a:rPr lang="en-US" sz="3600" b="1" dirty="0" smtClean="0">
                <a:solidFill>
                  <a:srgbClr val="002060"/>
                </a:solidFill>
              </a:rPr>
            </a:b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14</a:t>
            </a:fld>
            <a:endParaRPr lang="en-US" dirty="0"/>
          </a:p>
        </p:txBody>
      </p:sp>
      <p:sp>
        <p:nvSpPr>
          <p:cNvPr id="4" name="Rectangle 3"/>
          <p:cNvSpPr/>
          <p:nvPr/>
        </p:nvSpPr>
        <p:spPr>
          <a:xfrm>
            <a:off x="457200" y="1581150"/>
            <a:ext cx="8458200" cy="2954655"/>
          </a:xfrm>
          <a:prstGeom prst="rect">
            <a:avLst/>
          </a:prstGeom>
        </p:spPr>
        <p:txBody>
          <a:bodyPr wrap="square">
            <a:spAutoFit/>
          </a:bodyPr>
          <a:lstStyle/>
          <a:p>
            <a:pPr>
              <a:spcBef>
                <a:spcPts val="0"/>
              </a:spcBef>
            </a:pPr>
            <a:r>
              <a:rPr lang="en-US" sz="2400" b="1" i="1" dirty="0" smtClean="0">
                <a:solidFill>
                  <a:srgbClr val="002060"/>
                </a:solidFill>
              </a:rPr>
              <a:t>It comes down to simple math….or so you would think.</a:t>
            </a:r>
          </a:p>
          <a:p>
            <a:pPr>
              <a:spcBef>
                <a:spcPts val="0"/>
              </a:spcBef>
            </a:pPr>
            <a:r>
              <a:rPr lang="en-US" sz="2400" b="1" i="1" dirty="0" smtClean="0">
                <a:solidFill>
                  <a:srgbClr val="002060"/>
                </a:solidFill>
              </a:rPr>
              <a:t>$20 - Drug </a:t>
            </a:r>
            <a:r>
              <a:rPr lang="en-US" sz="2400" b="1" i="1" u="sng" dirty="0" smtClean="0">
                <a:solidFill>
                  <a:srgbClr val="002060"/>
                </a:solidFill>
              </a:rPr>
              <a:t>cost</a:t>
            </a:r>
            <a:r>
              <a:rPr lang="en-US" sz="2400" b="1" i="1" dirty="0" smtClean="0">
                <a:solidFill>
                  <a:srgbClr val="002060"/>
                </a:solidFill>
              </a:rPr>
              <a:t> for any customer</a:t>
            </a:r>
          </a:p>
          <a:p>
            <a:pPr>
              <a:spcBef>
                <a:spcPts val="0"/>
              </a:spcBef>
            </a:pPr>
            <a:r>
              <a:rPr lang="en-US" sz="2400" b="1" i="1" dirty="0" smtClean="0">
                <a:solidFill>
                  <a:srgbClr val="002060"/>
                </a:solidFill>
              </a:rPr>
              <a:t>$10 - Drug </a:t>
            </a:r>
            <a:r>
              <a:rPr lang="en-US" sz="2400" b="1" i="1" u="sng" dirty="0" smtClean="0">
                <a:solidFill>
                  <a:srgbClr val="002060"/>
                </a:solidFill>
              </a:rPr>
              <a:t>cost</a:t>
            </a:r>
            <a:r>
              <a:rPr lang="en-US" sz="2400" b="1" i="1" dirty="0" smtClean="0">
                <a:solidFill>
                  <a:srgbClr val="002060"/>
                </a:solidFill>
              </a:rPr>
              <a:t> after employee presents benefit card</a:t>
            </a:r>
          </a:p>
          <a:p>
            <a:pPr>
              <a:spcBef>
                <a:spcPts val="0"/>
              </a:spcBef>
            </a:pPr>
            <a:r>
              <a:rPr lang="en-US" sz="2400" b="1" i="1" dirty="0" smtClean="0">
                <a:solidFill>
                  <a:srgbClr val="002060"/>
                </a:solidFill>
              </a:rPr>
              <a:t>$10 - Employee Co-payment</a:t>
            </a:r>
          </a:p>
          <a:p>
            <a:pPr>
              <a:spcBef>
                <a:spcPts val="0"/>
              </a:spcBef>
            </a:pPr>
            <a:r>
              <a:rPr lang="en-US" sz="2400" b="1" i="1" dirty="0" smtClean="0">
                <a:solidFill>
                  <a:srgbClr val="002060"/>
                </a:solidFill>
              </a:rPr>
              <a:t>&gt; The plan pays $0- because the copay was equal to the discounted drug cost.</a:t>
            </a:r>
          </a:p>
          <a:p>
            <a:pPr>
              <a:spcBef>
                <a:spcPts val="0"/>
              </a:spcBef>
            </a:pPr>
            <a:r>
              <a:rPr lang="en-US" sz="2400" b="1" i="1" dirty="0" smtClean="0">
                <a:solidFill>
                  <a:srgbClr val="002060"/>
                </a:solidFill>
              </a:rPr>
              <a:t>&gt;By all standard calculations, the discount for this drug was 50%.</a:t>
            </a:r>
            <a:endParaRPr lang="en-US" sz="2400" b="1" i="1" dirty="0">
              <a:solidFill>
                <a:srgbClr val="002060"/>
              </a:solidFill>
            </a:endParaRPr>
          </a:p>
          <a:p>
            <a:pPr>
              <a:spcBef>
                <a:spcPts val="0"/>
              </a:spcBef>
            </a:pPr>
            <a:endParaRPr lang="en-US" b="1" dirty="0" smtClean="0">
              <a:solidFill>
                <a:srgbClr val="002060"/>
              </a:solidFill>
            </a:endParaRPr>
          </a:p>
        </p:txBody>
      </p:sp>
    </p:spTree>
    <p:extLst>
      <p:ext uri="{BB962C8B-B14F-4D97-AF65-F5344CB8AC3E}">
        <p14:creationId xmlns:p14="http://schemas.microsoft.com/office/powerpoint/2010/main" val="193990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46463" y="361950"/>
            <a:ext cx="8229600" cy="921688"/>
          </a:xfrm>
        </p:spPr>
        <p:txBody>
          <a:bodyPr/>
          <a:lstStyle/>
          <a:p>
            <a:pPr algn="ctr" eaLnBrk="1" hangingPunct="1"/>
            <a:r>
              <a:rPr lang="en-US" sz="3600" b="1" dirty="0" smtClean="0">
                <a:solidFill>
                  <a:srgbClr val="002060"/>
                </a:solidFill>
              </a:rPr>
              <a:t>Optic Example #1 </a:t>
            </a:r>
            <a:br>
              <a:rPr lang="en-US" sz="3600" b="1" dirty="0" smtClean="0">
                <a:solidFill>
                  <a:srgbClr val="002060"/>
                </a:solidFill>
              </a:rPr>
            </a:br>
            <a:r>
              <a:rPr lang="en-US" sz="3600" b="1" dirty="0" smtClean="0">
                <a:solidFill>
                  <a:srgbClr val="002060"/>
                </a:solidFill>
              </a:rPr>
              <a:t>Zero Balance Due Claims, </a:t>
            </a:r>
            <a:r>
              <a:rPr lang="en-US" sz="3600" b="1" dirty="0" err="1" smtClean="0">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15</a:t>
            </a:fld>
            <a:endParaRPr lang="en-US" dirty="0"/>
          </a:p>
        </p:txBody>
      </p:sp>
      <p:sp>
        <p:nvSpPr>
          <p:cNvPr id="4" name="Rectangle 3"/>
          <p:cNvSpPr/>
          <p:nvPr/>
        </p:nvSpPr>
        <p:spPr>
          <a:xfrm>
            <a:off x="346463" y="1428750"/>
            <a:ext cx="8559069" cy="2677656"/>
          </a:xfrm>
          <a:prstGeom prst="rect">
            <a:avLst/>
          </a:prstGeom>
        </p:spPr>
        <p:txBody>
          <a:bodyPr wrap="square">
            <a:spAutoFit/>
          </a:bodyPr>
          <a:lstStyle/>
          <a:p>
            <a:pPr>
              <a:spcBef>
                <a:spcPts val="0"/>
              </a:spcBef>
            </a:pPr>
            <a:r>
              <a:rPr lang="en-US" sz="2400" b="1" dirty="0" smtClean="0">
                <a:solidFill>
                  <a:srgbClr val="002060"/>
                </a:solidFill>
              </a:rPr>
              <a:t>However, not so fast…….</a:t>
            </a:r>
          </a:p>
          <a:p>
            <a:pPr>
              <a:spcBef>
                <a:spcPts val="0"/>
              </a:spcBef>
            </a:pPr>
            <a:r>
              <a:rPr lang="en-US" b="1" dirty="0" smtClean="0">
                <a:solidFill>
                  <a:srgbClr val="002060"/>
                </a:solidFill>
              </a:rPr>
              <a:t>Unless recognized and negotiated properly, the PBM will count this as a 100% discount because the plan didn’t pay anything. They are taking credit for the copay which should not be a factor in the discounting calculation.</a:t>
            </a:r>
          </a:p>
          <a:p>
            <a:pPr>
              <a:spcBef>
                <a:spcPts val="0"/>
              </a:spcBef>
            </a:pPr>
            <a:endParaRPr lang="en-US" b="1" dirty="0">
              <a:solidFill>
                <a:srgbClr val="002060"/>
              </a:solidFill>
            </a:endParaRPr>
          </a:p>
          <a:p>
            <a:pPr>
              <a:spcBef>
                <a:spcPts val="0"/>
              </a:spcBef>
            </a:pPr>
            <a:r>
              <a:rPr lang="en-US" b="1" u="sng" dirty="0" smtClean="0">
                <a:solidFill>
                  <a:srgbClr val="002060"/>
                </a:solidFill>
              </a:rPr>
              <a:t>IMPACT</a:t>
            </a:r>
            <a:r>
              <a:rPr lang="en-US" b="1" dirty="0" smtClean="0">
                <a:solidFill>
                  <a:srgbClr val="002060"/>
                </a:solidFill>
              </a:rPr>
              <a:t> – This artificially  inflates the generic discount anywhere from 3% to %5 and will be greater for groups with higher copays. </a:t>
            </a:r>
          </a:p>
          <a:p>
            <a:pPr>
              <a:spcBef>
                <a:spcPts val="0"/>
              </a:spcBef>
            </a:pPr>
            <a:endParaRPr lang="en-US" b="1" dirty="0" smtClean="0">
              <a:solidFill>
                <a:srgbClr val="002060"/>
              </a:solidFill>
            </a:endParaRPr>
          </a:p>
          <a:p>
            <a:pPr>
              <a:spcBef>
                <a:spcPts val="0"/>
              </a:spcBef>
            </a:pPr>
            <a:r>
              <a:rPr lang="en-US" b="1" dirty="0" smtClean="0">
                <a:solidFill>
                  <a:srgbClr val="FF0000"/>
                </a:solidFill>
              </a:rPr>
              <a:t>For a typical group with 1400 members this averages between $21,000-$35,000 per year.</a:t>
            </a:r>
          </a:p>
        </p:txBody>
      </p:sp>
    </p:spTree>
    <p:extLst>
      <p:ext uri="{BB962C8B-B14F-4D97-AF65-F5344CB8AC3E}">
        <p14:creationId xmlns:p14="http://schemas.microsoft.com/office/powerpoint/2010/main" val="335610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38137"/>
            <a:ext cx="8229600" cy="862013"/>
          </a:xfrm>
        </p:spPr>
        <p:txBody>
          <a:bodyPr/>
          <a:lstStyle/>
          <a:p>
            <a:pPr algn="ctr" eaLnBrk="1" hangingPunct="1"/>
            <a:r>
              <a:rPr lang="en-US" sz="3600" b="1" dirty="0" smtClean="0">
                <a:solidFill>
                  <a:srgbClr val="002060"/>
                </a:solidFill>
              </a:rPr>
              <a:t>Optic Example #2 </a:t>
            </a:r>
            <a:br>
              <a:rPr lang="en-US" sz="3600" b="1" dirty="0" smtClean="0">
                <a:solidFill>
                  <a:srgbClr val="002060"/>
                </a:solidFill>
              </a:rPr>
            </a:br>
            <a:r>
              <a:rPr lang="en-US" sz="3600" b="1" dirty="0" smtClean="0">
                <a:solidFill>
                  <a:srgbClr val="002060"/>
                </a:solidFill>
              </a:rPr>
              <a:t>Terms/Definitions Optic</a:t>
            </a:r>
            <a:br>
              <a:rPr lang="en-US" sz="3600" b="1" dirty="0" smtClean="0">
                <a:solidFill>
                  <a:srgbClr val="002060"/>
                </a:solidFill>
              </a:rPr>
            </a:br>
            <a:endParaRPr lang="en-US" sz="3600" dirty="0">
              <a:latin typeface="Calibri" charset="0"/>
            </a:endParaRPr>
          </a:p>
        </p:txBody>
      </p:sp>
      <p:sp>
        <p:nvSpPr>
          <p:cNvPr id="2" name="Content Placeholder 1"/>
          <p:cNvSpPr>
            <a:spLocks noGrp="1"/>
          </p:cNvSpPr>
          <p:nvPr>
            <p:ph sz="half" idx="1"/>
          </p:nvPr>
        </p:nvSpPr>
        <p:spPr>
          <a:xfrm>
            <a:off x="457200" y="1428750"/>
            <a:ext cx="4038600" cy="3797963"/>
          </a:xfrm>
        </p:spPr>
        <p:txBody>
          <a:bodyPr/>
          <a:lstStyle/>
          <a:p>
            <a:pPr marL="0" indent="0" algn="ctr">
              <a:buNone/>
            </a:pPr>
            <a:r>
              <a:rPr lang="en-US" sz="2400" u="sng" dirty="0" smtClean="0">
                <a:solidFill>
                  <a:srgbClr val="002060"/>
                </a:solidFill>
              </a:rPr>
              <a:t>As Defined by the FDA</a:t>
            </a:r>
          </a:p>
          <a:p>
            <a:r>
              <a:rPr lang="en-US" sz="2000" dirty="0" smtClean="0">
                <a:solidFill>
                  <a:srgbClr val="002060"/>
                </a:solidFill>
              </a:rPr>
              <a:t>A </a:t>
            </a:r>
            <a:r>
              <a:rPr lang="en-US" sz="2000" b="1" u="sng" dirty="0" smtClean="0">
                <a:solidFill>
                  <a:srgbClr val="002060"/>
                </a:solidFill>
              </a:rPr>
              <a:t>generic drug </a:t>
            </a:r>
            <a:r>
              <a:rPr lang="en-US" sz="2000" dirty="0" smtClean="0">
                <a:solidFill>
                  <a:srgbClr val="002060"/>
                </a:solidFill>
              </a:rPr>
              <a:t>has the same make-up as a brand drug in terms of ingredients, dosage, safety, strength quality and performance as well as how it is taken.</a:t>
            </a:r>
          </a:p>
          <a:p>
            <a:r>
              <a:rPr lang="en-US" sz="2000" dirty="0" smtClean="0">
                <a:solidFill>
                  <a:srgbClr val="002060"/>
                </a:solidFill>
              </a:rPr>
              <a:t>A </a:t>
            </a:r>
            <a:r>
              <a:rPr lang="en-US" sz="2000" b="1" u="sng" dirty="0" smtClean="0">
                <a:solidFill>
                  <a:srgbClr val="002060"/>
                </a:solidFill>
              </a:rPr>
              <a:t>brand name drug </a:t>
            </a:r>
            <a:r>
              <a:rPr lang="en-US" sz="2000" dirty="0" smtClean="0">
                <a:solidFill>
                  <a:srgbClr val="002060"/>
                </a:solidFill>
              </a:rPr>
              <a:t>is a drug marketed under a proprietary, trade-mark protected name and is priced 		substantially higher than a 			generic.</a:t>
            </a:r>
          </a:p>
          <a:p>
            <a:endParaRPr lang="en-US" dirty="0"/>
          </a:p>
        </p:txBody>
      </p:sp>
      <p:sp>
        <p:nvSpPr>
          <p:cNvPr id="3" name="Content Placeholder 2"/>
          <p:cNvSpPr>
            <a:spLocks noGrp="1"/>
          </p:cNvSpPr>
          <p:nvPr>
            <p:ph sz="half" idx="2"/>
          </p:nvPr>
        </p:nvSpPr>
        <p:spPr>
          <a:xfrm>
            <a:off x="4627368" y="1353745"/>
            <a:ext cx="4038600" cy="3410164"/>
          </a:xfrm>
        </p:spPr>
        <p:txBody>
          <a:bodyPr/>
          <a:lstStyle/>
          <a:p>
            <a:pPr marL="0" indent="0" algn="ctr">
              <a:buNone/>
            </a:pPr>
            <a:r>
              <a:rPr lang="en-US" sz="2400" u="sng" dirty="0" smtClean="0">
                <a:solidFill>
                  <a:srgbClr val="002060"/>
                </a:solidFill>
              </a:rPr>
              <a:t>As Defined by the PBM</a:t>
            </a:r>
          </a:p>
          <a:p>
            <a:r>
              <a:rPr lang="en-US" sz="2000" dirty="0" smtClean="0">
                <a:solidFill>
                  <a:srgbClr val="002060"/>
                </a:solidFill>
              </a:rPr>
              <a:t>Any </a:t>
            </a:r>
            <a:r>
              <a:rPr lang="en-US" sz="2000" b="1" u="sng" dirty="0" smtClean="0">
                <a:solidFill>
                  <a:srgbClr val="002060"/>
                </a:solidFill>
              </a:rPr>
              <a:t>generic drug </a:t>
            </a:r>
            <a:r>
              <a:rPr lang="en-US" sz="2000" dirty="0" smtClean="0">
                <a:solidFill>
                  <a:srgbClr val="002060"/>
                </a:solidFill>
              </a:rPr>
              <a:t>that has more than 2 manufacturers (meaning 3 or more).</a:t>
            </a:r>
          </a:p>
          <a:p>
            <a:r>
              <a:rPr lang="en-US" sz="2000" dirty="0" smtClean="0">
                <a:solidFill>
                  <a:srgbClr val="002060"/>
                </a:solidFill>
              </a:rPr>
              <a:t>By PBM contract definition a </a:t>
            </a:r>
            <a:r>
              <a:rPr lang="en-US" sz="2000" b="1" u="sng" dirty="0" smtClean="0">
                <a:solidFill>
                  <a:srgbClr val="002060"/>
                </a:solidFill>
              </a:rPr>
              <a:t>brand name drug</a:t>
            </a:r>
            <a:r>
              <a:rPr lang="en-US" sz="2000" dirty="0" smtClean="0">
                <a:solidFill>
                  <a:srgbClr val="002060"/>
                </a:solidFill>
              </a:rPr>
              <a:t> is any drug that is not generic,  meaning brand name drugs are generics with 2 or less manufacturers and all other brand drugs.</a:t>
            </a:r>
          </a:p>
          <a:p>
            <a:endParaRPr lang="en-US" sz="2000"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16</a:t>
            </a:fld>
            <a:endParaRPr lang="en-US" dirty="0"/>
          </a:p>
        </p:txBody>
      </p:sp>
    </p:spTree>
    <p:extLst>
      <p:ext uri="{BB962C8B-B14F-4D97-AF65-F5344CB8AC3E}">
        <p14:creationId xmlns:p14="http://schemas.microsoft.com/office/powerpoint/2010/main" val="330714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38137"/>
            <a:ext cx="8229600" cy="862013"/>
          </a:xfrm>
        </p:spPr>
        <p:txBody>
          <a:bodyPr/>
          <a:lstStyle/>
          <a:p>
            <a:pPr algn="ctr" eaLnBrk="1" hangingPunct="1"/>
            <a:r>
              <a:rPr lang="en-US" sz="3600" b="1" dirty="0" smtClean="0">
                <a:solidFill>
                  <a:srgbClr val="002060"/>
                </a:solidFill>
              </a:rPr>
              <a:t>Optic Example #2 </a:t>
            </a:r>
            <a:br>
              <a:rPr lang="en-US" sz="3600" b="1" dirty="0" smtClean="0">
                <a:solidFill>
                  <a:srgbClr val="002060"/>
                </a:solidFill>
              </a:rPr>
            </a:br>
            <a:r>
              <a:rPr lang="en-US" sz="3600" b="1" dirty="0" smtClean="0">
                <a:solidFill>
                  <a:srgbClr val="002060"/>
                </a:solidFill>
              </a:rPr>
              <a:t>Terms/Definitions Optic-</a:t>
            </a:r>
            <a:r>
              <a:rPr lang="en-US" sz="3600" b="1" dirty="0" err="1" smtClean="0">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2" name="Content Placeholder 1"/>
          <p:cNvSpPr>
            <a:spLocks noGrp="1"/>
          </p:cNvSpPr>
          <p:nvPr>
            <p:ph sz="half" idx="1"/>
          </p:nvPr>
        </p:nvSpPr>
        <p:spPr>
          <a:xfrm>
            <a:off x="461176" y="1507415"/>
            <a:ext cx="4038600" cy="2761782"/>
          </a:xfrm>
        </p:spPr>
        <p:txBody>
          <a:bodyPr/>
          <a:lstStyle/>
          <a:p>
            <a:pPr marL="0" indent="0">
              <a:buNone/>
            </a:pPr>
            <a:r>
              <a:rPr lang="en-US" sz="2400" b="1" dirty="0" smtClean="0">
                <a:solidFill>
                  <a:srgbClr val="002060"/>
                </a:solidFill>
              </a:rPr>
              <a:t>The Result….</a:t>
            </a:r>
          </a:p>
          <a:p>
            <a:r>
              <a:rPr lang="en-US" sz="2400" dirty="0" smtClean="0">
                <a:solidFill>
                  <a:srgbClr val="002060"/>
                </a:solidFill>
              </a:rPr>
              <a:t>PBM’s have multiple definitions for brand and generics drugs which can exaggerate the actual value to the employer. Generics could be counted as brands and vice-versa.</a:t>
            </a:r>
            <a:endParaRPr lang="en-US" sz="2400" dirty="0">
              <a:solidFill>
                <a:srgbClr val="002060"/>
              </a:solidFill>
            </a:endParaRPr>
          </a:p>
        </p:txBody>
      </p:sp>
      <p:sp>
        <p:nvSpPr>
          <p:cNvPr id="3" name="Content Placeholder 2"/>
          <p:cNvSpPr>
            <a:spLocks noGrp="1"/>
          </p:cNvSpPr>
          <p:nvPr>
            <p:ph sz="half" idx="2"/>
          </p:nvPr>
        </p:nvSpPr>
        <p:spPr>
          <a:xfrm>
            <a:off x="4648200" y="1489461"/>
            <a:ext cx="4038600" cy="3243965"/>
          </a:xfrm>
        </p:spPr>
        <p:txBody>
          <a:bodyPr/>
          <a:lstStyle/>
          <a:p>
            <a:pPr marL="0" indent="0">
              <a:buNone/>
            </a:pPr>
            <a:r>
              <a:rPr lang="en-US" sz="2400" b="1" dirty="0" smtClean="0">
                <a:solidFill>
                  <a:srgbClr val="002060"/>
                </a:solidFill>
              </a:rPr>
              <a:t>The Impact….</a:t>
            </a:r>
          </a:p>
          <a:p>
            <a:r>
              <a:rPr lang="en-US" sz="2400" dirty="0" smtClean="0">
                <a:solidFill>
                  <a:srgbClr val="002060"/>
                </a:solidFill>
              </a:rPr>
              <a:t>Inflates the generic discount rate by 5% -7% and brand discount by 1%-2%.</a:t>
            </a:r>
            <a:endParaRPr lang="en-US" sz="2000" dirty="0" smtClean="0">
              <a:solidFill>
                <a:srgbClr val="002060"/>
              </a:solidFill>
            </a:endParaRPr>
          </a:p>
          <a:p>
            <a:r>
              <a:rPr lang="en-US" sz="2400" dirty="0" smtClean="0">
                <a:solidFill>
                  <a:srgbClr val="002060"/>
                </a:solidFill>
              </a:rPr>
              <a:t>For a typical district with 1400 members this equates to between </a:t>
            </a:r>
            <a:r>
              <a:rPr lang="en-US" sz="2400" b="1" dirty="0" smtClean="0">
                <a:solidFill>
                  <a:srgbClr val="FF0000"/>
                </a:solidFill>
              </a:rPr>
              <a:t>$92,000 - $133,000 per year.</a:t>
            </a:r>
          </a:p>
          <a:p>
            <a:endParaRPr lang="en-US" sz="2000" dirty="0">
              <a:solidFill>
                <a:srgbClr val="002060"/>
              </a:solidFill>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17</a:t>
            </a:fld>
            <a:endParaRPr lang="en-US" dirty="0"/>
          </a:p>
        </p:txBody>
      </p:sp>
    </p:spTree>
    <p:extLst>
      <p:ext uri="{BB962C8B-B14F-4D97-AF65-F5344CB8AC3E}">
        <p14:creationId xmlns:p14="http://schemas.microsoft.com/office/powerpoint/2010/main" val="71121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sz="3600" b="1" dirty="0" smtClean="0">
                <a:solidFill>
                  <a:srgbClr val="002060"/>
                </a:solidFill>
              </a:rPr>
              <a:t>Optic Example #3</a:t>
            </a:r>
            <a:br>
              <a:rPr lang="en-US" sz="3600" b="1" dirty="0" smtClean="0">
                <a:solidFill>
                  <a:srgbClr val="002060"/>
                </a:solidFill>
              </a:rPr>
            </a:br>
            <a:r>
              <a:rPr lang="en-US" sz="3600" b="1" dirty="0" smtClean="0">
                <a:solidFill>
                  <a:srgbClr val="002060"/>
                </a:solidFill>
              </a:rPr>
              <a:t>Sufficient Supply Optic</a:t>
            </a:r>
            <a:br>
              <a:rPr lang="en-US" sz="3600" b="1" dirty="0" smtClean="0">
                <a:solidFill>
                  <a:srgbClr val="002060"/>
                </a:solidFill>
              </a:rPr>
            </a:br>
            <a:endParaRPr lang="en-US" sz="3600" dirty="0">
              <a:latin typeface="Calibri" charset="0"/>
            </a:endParaRPr>
          </a:p>
        </p:txBody>
      </p:sp>
      <p:sp>
        <p:nvSpPr>
          <p:cNvPr id="8" name="Content Placeholder 7"/>
          <p:cNvSpPr>
            <a:spLocks noGrp="1"/>
          </p:cNvSpPr>
          <p:nvPr>
            <p:ph idx="1"/>
          </p:nvPr>
        </p:nvSpPr>
        <p:spPr>
          <a:xfrm>
            <a:off x="1371600" y="1276350"/>
            <a:ext cx="7309170" cy="3592778"/>
          </a:xfrm>
        </p:spPr>
        <p:txBody>
          <a:bodyPr/>
          <a:lstStyle/>
          <a:p>
            <a:r>
              <a:rPr lang="en-US" dirty="0" smtClean="0">
                <a:solidFill>
                  <a:srgbClr val="002060"/>
                </a:solidFill>
              </a:rPr>
              <a:t>Sufficient supply language gives the PBM the option of substituting an alternative drug in a formulary or to remove the drug from its Average Wholesale Price (AWP) discounts if the manufacturer is in “short” supply and claims to be negatively impacted.</a:t>
            </a:r>
          </a:p>
          <a:p>
            <a:r>
              <a:rPr lang="en-US" dirty="0" smtClean="0">
                <a:solidFill>
                  <a:srgbClr val="002060"/>
                </a:solidFill>
              </a:rPr>
              <a:t>There is no way to audit the PBM to determine if the manufacturer really was in short supply or if the PBM really was negatively impacted.</a:t>
            </a:r>
            <a:endParaRPr lang="en-US" dirty="0">
              <a:solidFill>
                <a:srgbClr val="002060"/>
              </a:solidFill>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18</a:t>
            </a:fld>
            <a:endParaRPr lang="en-US" dirty="0"/>
          </a:p>
        </p:txBody>
      </p:sp>
    </p:spTree>
    <p:extLst>
      <p:ext uri="{BB962C8B-B14F-4D97-AF65-F5344CB8AC3E}">
        <p14:creationId xmlns:p14="http://schemas.microsoft.com/office/powerpoint/2010/main" val="509066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sz="3600" b="1" dirty="0" smtClean="0">
                <a:solidFill>
                  <a:srgbClr val="002060"/>
                </a:solidFill>
              </a:rPr>
              <a:t>Optic Example #3</a:t>
            </a:r>
            <a:br>
              <a:rPr lang="en-US" sz="3600" b="1" dirty="0" smtClean="0">
                <a:solidFill>
                  <a:srgbClr val="002060"/>
                </a:solidFill>
              </a:rPr>
            </a:br>
            <a:r>
              <a:rPr lang="en-US" sz="3600" b="1" dirty="0" smtClean="0">
                <a:solidFill>
                  <a:srgbClr val="002060"/>
                </a:solidFill>
              </a:rPr>
              <a:t>Sufficient Supply Optic -</a:t>
            </a:r>
            <a:r>
              <a:rPr lang="en-US" sz="3600" b="1" dirty="0" err="1">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13" name="Content Placeholder 12"/>
          <p:cNvSpPr>
            <a:spLocks noGrp="1"/>
          </p:cNvSpPr>
          <p:nvPr>
            <p:ph sz="half" idx="1"/>
          </p:nvPr>
        </p:nvSpPr>
        <p:spPr>
          <a:xfrm>
            <a:off x="381000" y="1733550"/>
            <a:ext cx="4038600" cy="1653786"/>
          </a:xfrm>
        </p:spPr>
        <p:txBody>
          <a:bodyPr/>
          <a:lstStyle/>
          <a:p>
            <a:pPr marL="0" indent="0">
              <a:buNone/>
            </a:pPr>
            <a:r>
              <a:rPr lang="en-US" b="1" dirty="0">
                <a:solidFill>
                  <a:srgbClr val="002060"/>
                </a:solidFill>
              </a:rPr>
              <a:t>The R</a:t>
            </a:r>
            <a:r>
              <a:rPr lang="en-US" b="1" dirty="0" smtClean="0">
                <a:solidFill>
                  <a:srgbClr val="002060"/>
                </a:solidFill>
              </a:rPr>
              <a:t>esult……</a:t>
            </a:r>
            <a:endParaRPr lang="en-US" b="1" dirty="0">
              <a:solidFill>
                <a:srgbClr val="002060"/>
              </a:solidFill>
            </a:endParaRPr>
          </a:p>
          <a:p>
            <a:r>
              <a:rPr lang="en-US" dirty="0">
                <a:solidFill>
                  <a:srgbClr val="002060"/>
                </a:solidFill>
              </a:rPr>
              <a:t>R</a:t>
            </a:r>
            <a:r>
              <a:rPr lang="en-US" dirty="0" smtClean="0">
                <a:solidFill>
                  <a:srgbClr val="002060"/>
                </a:solidFill>
              </a:rPr>
              <a:t>emoval of drugs from AWP performance guarantees.</a:t>
            </a:r>
            <a:endParaRPr lang="en-US" dirty="0">
              <a:solidFill>
                <a:srgbClr val="002060"/>
              </a:solidFill>
            </a:endParaRPr>
          </a:p>
        </p:txBody>
      </p:sp>
      <p:sp>
        <p:nvSpPr>
          <p:cNvPr id="14" name="Content Placeholder 13"/>
          <p:cNvSpPr>
            <a:spLocks noGrp="1"/>
          </p:cNvSpPr>
          <p:nvPr>
            <p:ph sz="half" idx="2"/>
          </p:nvPr>
        </p:nvSpPr>
        <p:spPr>
          <a:xfrm>
            <a:off x="4648200" y="1733550"/>
            <a:ext cx="4038600" cy="3022366"/>
          </a:xfrm>
        </p:spPr>
        <p:txBody>
          <a:bodyPr/>
          <a:lstStyle/>
          <a:p>
            <a:pPr marL="0" indent="0">
              <a:buNone/>
            </a:pPr>
            <a:r>
              <a:rPr lang="en-US" b="1" dirty="0">
                <a:solidFill>
                  <a:srgbClr val="002060"/>
                </a:solidFill>
              </a:rPr>
              <a:t>The </a:t>
            </a:r>
            <a:r>
              <a:rPr lang="en-US" b="1" dirty="0" smtClean="0">
                <a:solidFill>
                  <a:srgbClr val="002060"/>
                </a:solidFill>
              </a:rPr>
              <a:t>Impact……</a:t>
            </a:r>
            <a:endParaRPr lang="en-US" b="1" dirty="0">
              <a:solidFill>
                <a:srgbClr val="002060"/>
              </a:solidFill>
            </a:endParaRPr>
          </a:p>
          <a:p>
            <a:r>
              <a:rPr lang="en-US" dirty="0">
                <a:solidFill>
                  <a:srgbClr val="002060"/>
                </a:solidFill>
              </a:rPr>
              <a:t>T</a:t>
            </a:r>
            <a:r>
              <a:rPr lang="en-US" dirty="0" smtClean="0">
                <a:solidFill>
                  <a:srgbClr val="002060"/>
                </a:solidFill>
              </a:rPr>
              <a:t>he impact can range from 3% to 5% increase to costs</a:t>
            </a:r>
          </a:p>
          <a:p>
            <a:r>
              <a:rPr lang="en-US" dirty="0" smtClean="0">
                <a:solidFill>
                  <a:srgbClr val="002060"/>
                </a:solidFill>
              </a:rPr>
              <a:t>This equates to $21,000 - $35,000</a:t>
            </a:r>
            <a:endParaRPr lang="en-US" dirty="0">
              <a:solidFill>
                <a:srgbClr val="002060"/>
              </a:solidFill>
            </a:endParaRPr>
          </a:p>
          <a:p>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19</a:t>
            </a:fld>
            <a:endParaRPr lang="en-US" dirty="0"/>
          </a:p>
        </p:txBody>
      </p:sp>
    </p:spTree>
    <p:extLst>
      <p:ext uri="{BB962C8B-B14F-4D97-AF65-F5344CB8AC3E}">
        <p14:creationId xmlns:p14="http://schemas.microsoft.com/office/powerpoint/2010/main" val="364835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61950"/>
            <a:ext cx="8229600" cy="609600"/>
          </a:xfrm>
        </p:spPr>
        <p:txBody>
          <a:bodyPr/>
          <a:lstStyle/>
          <a:p>
            <a:pPr algn="ctr" eaLnBrk="1" hangingPunct="1"/>
            <a:r>
              <a:rPr lang="en-US" sz="4000" b="1" dirty="0" smtClean="0">
                <a:solidFill>
                  <a:srgbClr val="002060"/>
                </a:solidFill>
                <a:latin typeface="Calibri" charset="0"/>
              </a:rPr>
              <a:t>Definitions</a:t>
            </a:r>
            <a:endParaRPr lang="en-US" sz="4000" b="1" dirty="0">
              <a:solidFill>
                <a:srgbClr val="002060"/>
              </a:solidFill>
              <a:latin typeface="Calibri" charset="0"/>
            </a:endParaRPr>
          </a:p>
        </p:txBody>
      </p:sp>
      <p:sp>
        <p:nvSpPr>
          <p:cNvPr id="19458" name="Content Placeholder 4"/>
          <p:cNvSpPr>
            <a:spLocks noGrp="1"/>
          </p:cNvSpPr>
          <p:nvPr>
            <p:ph idx="1"/>
          </p:nvPr>
        </p:nvSpPr>
        <p:spPr>
          <a:xfrm>
            <a:off x="555876" y="818901"/>
            <a:ext cx="8283324" cy="3216265"/>
          </a:xfrm>
        </p:spPr>
        <p:txBody>
          <a:bodyPr/>
          <a:lstStyle/>
          <a:p>
            <a:r>
              <a:rPr lang="en-US" sz="1400" b="1" dirty="0" smtClean="0">
                <a:solidFill>
                  <a:srgbClr val="002060"/>
                </a:solidFill>
              </a:rPr>
              <a:t>Carve out – </a:t>
            </a:r>
            <a:r>
              <a:rPr lang="en-US" sz="1400" dirty="0" smtClean="0">
                <a:solidFill>
                  <a:srgbClr val="002060"/>
                </a:solidFill>
              </a:rPr>
              <a:t>employers that have a direct contract with the PBM vs. going through a </a:t>
            </a:r>
            <a:r>
              <a:rPr lang="en-US" sz="1400" dirty="0" smtClean="0">
                <a:solidFill>
                  <a:srgbClr val="002060"/>
                </a:solidFill>
              </a:rPr>
              <a:t>Health </a:t>
            </a:r>
            <a:r>
              <a:rPr lang="en-US" sz="1400" dirty="0" smtClean="0">
                <a:solidFill>
                  <a:srgbClr val="002060"/>
                </a:solidFill>
              </a:rPr>
              <a:t>Plan.  The plan sponsor must be self-funded.</a:t>
            </a:r>
          </a:p>
          <a:p>
            <a:r>
              <a:rPr lang="en-US" sz="1400" b="1" dirty="0" smtClean="0">
                <a:solidFill>
                  <a:srgbClr val="002060"/>
                </a:solidFill>
              </a:rPr>
              <a:t>Carve </a:t>
            </a:r>
            <a:r>
              <a:rPr lang="en-US" sz="1400" b="1" dirty="0" smtClean="0">
                <a:solidFill>
                  <a:srgbClr val="002060"/>
                </a:solidFill>
              </a:rPr>
              <a:t>In – </a:t>
            </a:r>
            <a:r>
              <a:rPr lang="en-US" sz="1400" dirty="0" smtClean="0">
                <a:solidFill>
                  <a:srgbClr val="002060"/>
                </a:solidFill>
              </a:rPr>
              <a:t>plan sponsors that purchase their prescription coverage using the contract negotiated by their particular Health Plan.  Note carve in doesn’t necessarily mean the plan sponsor is fully-insured.  Self-funded plan sponsors can also be carved in with the heal Plan. </a:t>
            </a:r>
            <a:endParaRPr lang="en-US" sz="1400" b="1" dirty="0">
              <a:solidFill>
                <a:srgbClr val="002060"/>
              </a:solidFill>
            </a:endParaRPr>
          </a:p>
          <a:p>
            <a:r>
              <a:rPr lang="en-US" sz="1400" b="1" dirty="0" smtClean="0">
                <a:solidFill>
                  <a:srgbClr val="002060"/>
                </a:solidFill>
              </a:rPr>
              <a:t>Formulary – </a:t>
            </a:r>
            <a:r>
              <a:rPr lang="en-US" sz="1400" dirty="0" smtClean="0">
                <a:solidFill>
                  <a:srgbClr val="002060"/>
                </a:solidFill>
              </a:rPr>
              <a:t>a list of prescription drugs used by PBM’s and Health Plans to identify drugs that offer the greatest overall value to the plan sponsor as well as the patient.  Each PBM and Health Plan utilize their own proprietary formulary based on specific criteria which includes drug safety, efficacy and cost among other items.  Based on these criteria, PBM’s will identify whether a particular drug is Preferred or Non-Preferred.</a:t>
            </a:r>
          </a:p>
          <a:p>
            <a:r>
              <a:rPr lang="en-US" sz="1400" b="1" dirty="0" smtClean="0">
                <a:solidFill>
                  <a:srgbClr val="002060"/>
                </a:solidFill>
              </a:rPr>
              <a:t>MAC Pricing </a:t>
            </a:r>
            <a:r>
              <a:rPr lang="en-US" sz="1400" dirty="0" smtClean="0">
                <a:solidFill>
                  <a:srgbClr val="002060"/>
                </a:solidFill>
              </a:rPr>
              <a:t>– or Maximum Allowable Cost is applied to a list of drugs that includes the maximum amount that a plan will pay for a particular generic drug.  Each PBM uses different MAC lists which are considered proprietary.  There is no standardization for MAC lists or the methodology how the maximum price is determined.  Often the PBM will generate significant revenue by applying different MAC lists.  For example, the PBM may reimburse their network pharmacies using one MAC list and bill the plan sponsor under another, thus generating margin. </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a:t>
            </a:fld>
            <a:endParaRPr lang="en-US" dirty="0"/>
          </a:p>
        </p:txBody>
      </p:sp>
    </p:spTree>
    <p:extLst>
      <p:ext uri="{BB962C8B-B14F-4D97-AF65-F5344CB8AC3E}">
        <p14:creationId xmlns:p14="http://schemas.microsoft.com/office/powerpoint/2010/main" val="2934934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Optics Summary</a:t>
            </a:r>
            <a:endParaRPr lang="en-US" dirty="0"/>
          </a:p>
        </p:txBody>
      </p:sp>
      <p:sp>
        <p:nvSpPr>
          <p:cNvPr id="3" name="Content Placeholder 2"/>
          <p:cNvSpPr>
            <a:spLocks noGrp="1"/>
          </p:cNvSpPr>
          <p:nvPr>
            <p:ph idx="1"/>
          </p:nvPr>
        </p:nvSpPr>
        <p:spPr>
          <a:xfrm>
            <a:off x="457200" y="1047750"/>
            <a:ext cx="8229600" cy="3124958"/>
          </a:xfrm>
        </p:spPr>
        <p:txBody>
          <a:bodyPr/>
          <a:lstStyle/>
          <a:p>
            <a:r>
              <a:rPr lang="en-US" dirty="0" smtClean="0">
                <a:solidFill>
                  <a:srgbClr val="002060"/>
                </a:solidFill>
              </a:rPr>
              <a:t>These were just three examples of the “optics” present in most PBM contracts. </a:t>
            </a:r>
          </a:p>
          <a:p>
            <a:pPr marL="0" indent="0">
              <a:buNone/>
            </a:pPr>
            <a:endParaRPr lang="en-US" dirty="0" smtClean="0">
              <a:solidFill>
                <a:srgbClr val="002060"/>
              </a:solidFill>
            </a:endParaRPr>
          </a:p>
          <a:p>
            <a:r>
              <a:rPr lang="en-US" dirty="0" smtClean="0">
                <a:solidFill>
                  <a:srgbClr val="002060"/>
                </a:solidFill>
              </a:rPr>
              <a:t>The impact on ranges from $134,000 to $203,000.</a:t>
            </a:r>
          </a:p>
          <a:p>
            <a:endParaRPr lang="en-US" dirty="0" smtClean="0">
              <a:solidFill>
                <a:srgbClr val="002060"/>
              </a:solidFill>
            </a:endParaRPr>
          </a:p>
          <a:p>
            <a:r>
              <a:rPr lang="en-US" dirty="0" smtClean="0">
                <a:solidFill>
                  <a:srgbClr val="002060"/>
                </a:solidFill>
              </a:rPr>
              <a:t>There are typically between 8-15 optics embedded within most contracts.</a:t>
            </a:r>
            <a:endParaRPr lang="en-US" dirty="0">
              <a:solidFill>
                <a:srgbClr val="002060"/>
              </a:solidFill>
            </a:endParaRPr>
          </a:p>
        </p:txBody>
      </p:sp>
      <p:sp>
        <p:nvSpPr>
          <p:cNvPr id="4" name="Slide Number Placeholder 3"/>
          <p:cNvSpPr>
            <a:spLocks noGrp="1"/>
          </p:cNvSpPr>
          <p:nvPr>
            <p:ph type="sldNum" sz="quarter" idx="10"/>
          </p:nvPr>
        </p:nvSpPr>
        <p:spPr/>
        <p:txBody>
          <a:bodyPr/>
          <a:lstStyle/>
          <a:p>
            <a:pPr>
              <a:defRPr/>
            </a:pPr>
            <a:fld id="{BE02B00E-A365-D24D-B3E0-D2A37CFE03FB}" type="slidenum">
              <a:rPr lang="en-US" smtClean="0"/>
              <a:pPr>
                <a:defRPr/>
              </a:pPr>
              <a:t>20</a:t>
            </a:fld>
            <a:endParaRPr lang="en-US" dirty="0"/>
          </a:p>
        </p:txBody>
      </p:sp>
    </p:spTree>
    <p:extLst>
      <p:ext uri="{BB962C8B-B14F-4D97-AF65-F5344CB8AC3E}">
        <p14:creationId xmlns:p14="http://schemas.microsoft.com/office/powerpoint/2010/main" val="279890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96350" y="895350"/>
            <a:ext cx="8229600" cy="534916"/>
          </a:xfrm>
        </p:spPr>
        <p:txBody>
          <a:bodyPr/>
          <a:lstStyle/>
          <a:p>
            <a:pPr algn="ctr" eaLnBrk="1" hangingPunct="1"/>
            <a:r>
              <a:rPr lang="en-US" sz="3600" b="1" dirty="0" smtClean="0">
                <a:solidFill>
                  <a:srgbClr val="FF0000"/>
                </a:solidFill>
              </a:rPr>
              <a:t>How do We Change the rules of the Game?</a:t>
            </a:r>
            <a:endParaRPr lang="en-US" sz="3600" dirty="0">
              <a:solidFill>
                <a:srgbClr val="FF000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21</a:t>
            </a:fld>
            <a:endParaRPr lang="en-US" dirty="0"/>
          </a:p>
        </p:txBody>
      </p:sp>
      <p:sp>
        <p:nvSpPr>
          <p:cNvPr id="4" name="Rectangle 3"/>
          <p:cNvSpPr/>
          <p:nvPr/>
        </p:nvSpPr>
        <p:spPr>
          <a:xfrm>
            <a:off x="685800" y="1893684"/>
            <a:ext cx="7086600" cy="2843855"/>
          </a:xfrm>
          <a:prstGeom prst="rect">
            <a:avLst/>
          </a:prstGeom>
        </p:spPr>
        <p:txBody>
          <a:bodyPr wrap="square">
            <a:spAutoFit/>
          </a:bodyPr>
          <a:lstStyle/>
          <a:p>
            <a:pPr algn="ctr">
              <a:lnSpc>
                <a:spcPct val="90000"/>
              </a:lnSpc>
            </a:pPr>
            <a:r>
              <a:rPr lang="en-US" sz="3600" b="1" dirty="0">
                <a:solidFill>
                  <a:srgbClr val="002060"/>
                </a:solidFill>
                <a:latin typeface="+mj-lt"/>
              </a:rPr>
              <a:t>Step #</a:t>
            </a:r>
            <a:r>
              <a:rPr lang="en-US" sz="3600" b="1" dirty="0" smtClean="0">
                <a:solidFill>
                  <a:srgbClr val="002060"/>
                </a:solidFill>
                <a:latin typeface="+mj-lt"/>
              </a:rPr>
              <a:t>1 Start </a:t>
            </a:r>
            <a:r>
              <a:rPr lang="en-US" sz="3600" b="1" dirty="0">
                <a:solidFill>
                  <a:srgbClr val="002060"/>
                </a:solidFill>
                <a:latin typeface="+mj-lt"/>
              </a:rPr>
              <a:t>by asking the Right </a:t>
            </a:r>
            <a:r>
              <a:rPr lang="en-US" sz="3600" b="1" dirty="0" smtClean="0">
                <a:solidFill>
                  <a:srgbClr val="002060"/>
                </a:solidFill>
                <a:latin typeface="+mj-lt"/>
              </a:rPr>
              <a:t>Questions</a:t>
            </a:r>
            <a:endParaRPr lang="en-US" sz="3600" b="1" dirty="0">
              <a:solidFill>
                <a:srgbClr val="002060"/>
              </a:solidFill>
              <a:latin typeface="+mj-lt"/>
            </a:endParaRPr>
          </a:p>
          <a:p>
            <a:pPr>
              <a:spcBef>
                <a:spcPts val="0"/>
              </a:spcBef>
            </a:pPr>
            <a:endParaRPr lang="en-US" sz="2400" dirty="0" smtClean="0">
              <a:solidFill>
                <a:srgbClr val="002060"/>
              </a:solidFill>
            </a:endParaRPr>
          </a:p>
          <a:p>
            <a:pPr marL="342900" indent="-342900">
              <a:spcBef>
                <a:spcPts val="0"/>
              </a:spcBef>
              <a:buFont typeface="Arial" panose="020B0604020202020204" pitchFamily="34" charset="0"/>
              <a:buChar char="•"/>
            </a:pPr>
            <a:r>
              <a:rPr lang="en-US" sz="2400" dirty="0" smtClean="0">
                <a:solidFill>
                  <a:srgbClr val="002060"/>
                </a:solidFill>
              </a:rPr>
              <a:t>Use the </a:t>
            </a:r>
            <a:r>
              <a:rPr lang="en-US" sz="2400" dirty="0">
                <a:solidFill>
                  <a:srgbClr val="002060"/>
                </a:solidFill>
              </a:rPr>
              <a:t>information to </a:t>
            </a:r>
            <a:r>
              <a:rPr lang="en-US" sz="2400" dirty="0" smtClean="0">
                <a:solidFill>
                  <a:srgbClr val="002060"/>
                </a:solidFill>
              </a:rPr>
              <a:t>negotiate better </a:t>
            </a:r>
            <a:r>
              <a:rPr lang="en-US" sz="2400" dirty="0">
                <a:solidFill>
                  <a:srgbClr val="002060"/>
                </a:solidFill>
              </a:rPr>
              <a:t>deals through your current </a:t>
            </a:r>
            <a:r>
              <a:rPr lang="en-US" sz="2400" dirty="0" smtClean="0">
                <a:solidFill>
                  <a:srgbClr val="002060"/>
                </a:solidFill>
              </a:rPr>
              <a:t>broker.</a:t>
            </a:r>
            <a:endParaRPr lang="en-US" sz="2400" dirty="0">
              <a:solidFill>
                <a:srgbClr val="002060"/>
              </a:solidFill>
            </a:endParaRPr>
          </a:p>
          <a:p>
            <a:pPr>
              <a:spcBef>
                <a:spcPts val="0"/>
              </a:spcBef>
            </a:pPr>
            <a:endParaRPr lang="en-US" sz="2400" b="1" dirty="0" smtClean="0">
              <a:solidFill>
                <a:srgbClr val="002060"/>
              </a:solidFill>
            </a:endParaRPr>
          </a:p>
          <a:p>
            <a:pPr>
              <a:spcBef>
                <a:spcPts val="0"/>
              </a:spcBef>
            </a:pPr>
            <a:r>
              <a:rPr lang="en-US" b="1" dirty="0" smtClean="0">
                <a:solidFill>
                  <a:srgbClr val="002060"/>
                </a:solidFill>
              </a:rPr>
              <a:t> </a:t>
            </a:r>
          </a:p>
        </p:txBody>
      </p:sp>
    </p:spTree>
    <p:extLst>
      <p:ext uri="{BB962C8B-B14F-4D97-AF65-F5344CB8AC3E}">
        <p14:creationId xmlns:p14="http://schemas.microsoft.com/office/powerpoint/2010/main" val="3633215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89284" y="347536"/>
            <a:ext cx="8229600" cy="928814"/>
          </a:xfrm>
        </p:spPr>
        <p:txBody>
          <a:bodyPr/>
          <a:lstStyle/>
          <a:p>
            <a:pPr algn="ctr" eaLnBrk="1" hangingPunct="1"/>
            <a:r>
              <a:rPr lang="en-US" sz="3600" b="1" dirty="0" smtClean="0">
                <a:solidFill>
                  <a:srgbClr val="002060"/>
                </a:solidFill>
              </a:rPr>
              <a:t>Asking </a:t>
            </a:r>
            <a:r>
              <a:rPr lang="en-US" sz="3600" b="1" dirty="0">
                <a:solidFill>
                  <a:srgbClr val="002060"/>
                </a:solidFill>
              </a:rPr>
              <a:t>the right questions during the</a:t>
            </a:r>
            <a:br>
              <a:rPr lang="en-US" sz="3600" b="1" dirty="0">
                <a:solidFill>
                  <a:srgbClr val="002060"/>
                </a:solidFill>
              </a:rPr>
            </a:br>
            <a:r>
              <a:rPr lang="en-US" sz="3600" b="1" dirty="0">
                <a:solidFill>
                  <a:srgbClr val="002060"/>
                </a:solidFill>
              </a:rPr>
              <a:t>RFP process with your insurance broker</a:t>
            </a:r>
            <a:endParaRPr lang="en-US" sz="3600" dirty="0">
              <a:solidFill>
                <a:srgbClr val="002060"/>
              </a:solidFill>
              <a:latin typeface="Calibri" charset="0"/>
            </a:endParaRPr>
          </a:p>
        </p:txBody>
      </p:sp>
      <p:sp>
        <p:nvSpPr>
          <p:cNvPr id="19458" name="Content Placeholder 4"/>
          <p:cNvSpPr>
            <a:spLocks noGrp="1"/>
          </p:cNvSpPr>
          <p:nvPr>
            <p:ph idx="1"/>
          </p:nvPr>
        </p:nvSpPr>
        <p:spPr>
          <a:xfrm>
            <a:off x="589547" y="1408199"/>
            <a:ext cx="8229600" cy="3074688"/>
          </a:xfrm>
        </p:spPr>
        <p:txBody>
          <a:bodyPr/>
          <a:lstStyle/>
          <a:p>
            <a:pPr>
              <a:spcAft>
                <a:spcPts val="1800"/>
              </a:spcAft>
            </a:pPr>
            <a:r>
              <a:rPr lang="en-US" sz="2400" dirty="0">
                <a:solidFill>
                  <a:srgbClr val="002060"/>
                </a:solidFill>
              </a:rPr>
              <a:t>What fees/commissions are you receiving because we do business with you?</a:t>
            </a:r>
          </a:p>
          <a:p>
            <a:pPr>
              <a:spcAft>
                <a:spcPts val="1800"/>
              </a:spcAft>
            </a:pPr>
            <a:r>
              <a:rPr lang="en-US" sz="2400" dirty="0">
                <a:solidFill>
                  <a:srgbClr val="002060"/>
                </a:solidFill>
              </a:rPr>
              <a:t>Are we getting 100% of the rebates given out?</a:t>
            </a:r>
          </a:p>
          <a:p>
            <a:pPr>
              <a:spcAft>
                <a:spcPts val="1800"/>
              </a:spcAft>
            </a:pPr>
            <a:r>
              <a:rPr lang="en-US" sz="2400" dirty="0">
                <a:solidFill>
                  <a:srgbClr val="002060"/>
                </a:solidFill>
              </a:rPr>
              <a:t>Are you obligated to do business solely with the pharmacy benefits management company you’re presenting as the best option? </a:t>
            </a: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22</a:t>
            </a:fld>
            <a:endParaRPr lang="en-US" dirty="0"/>
          </a:p>
        </p:txBody>
      </p:sp>
    </p:spTree>
    <p:extLst>
      <p:ext uri="{BB962C8B-B14F-4D97-AF65-F5344CB8AC3E}">
        <p14:creationId xmlns:p14="http://schemas.microsoft.com/office/powerpoint/2010/main" val="317416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4615" y="438150"/>
            <a:ext cx="8229600" cy="857250"/>
          </a:xfrm>
        </p:spPr>
        <p:txBody>
          <a:bodyPr/>
          <a:lstStyle/>
          <a:p>
            <a:pPr algn="ctr" eaLnBrk="1" hangingPunct="1"/>
            <a:r>
              <a:rPr lang="en-US" sz="3600" b="1" dirty="0">
                <a:solidFill>
                  <a:srgbClr val="002060"/>
                </a:solidFill>
              </a:rPr>
              <a:t>Ask the right questions during the</a:t>
            </a:r>
            <a:br>
              <a:rPr lang="en-US" sz="3600" b="1" dirty="0">
                <a:solidFill>
                  <a:srgbClr val="002060"/>
                </a:solidFill>
              </a:rPr>
            </a:br>
            <a:r>
              <a:rPr lang="en-US" sz="3600" b="1" dirty="0">
                <a:solidFill>
                  <a:srgbClr val="002060"/>
                </a:solidFill>
              </a:rPr>
              <a:t>RFP process with your insurance broker</a:t>
            </a:r>
            <a:endParaRPr lang="en-US" sz="3600" dirty="0">
              <a:solidFill>
                <a:srgbClr val="002060"/>
              </a:solidFill>
              <a:latin typeface="Calibri" charset="0"/>
            </a:endParaRPr>
          </a:p>
        </p:txBody>
      </p:sp>
      <p:sp>
        <p:nvSpPr>
          <p:cNvPr id="19458" name="Content Placeholder 4"/>
          <p:cNvSpPr>
            <a:spLocks noGrp="1"/>
          </p:cNvSpPr>
          <p:nvPr>
            <p:ph idx="1"/>
          </p:nvPr>
        </p:nvSpPr>
        <p:spPr>
          <a:xfrm>
            <a:off x="604786" y="1581151"/>
            <a:ext cx="8386813" cy="2819400"/>
          </a:xfrm>
        </p:spPr>
        <p:txBody>
          <a:bodyPr/>
          <a:lstStyle/>
          <a:p>
            <a:pPr>
              <a:spcAft>
                <a:spcPts val="1800"/>
              </a:spcAft>
            </a:pPr>
            <a:r>
              <a:rPr lang="en-US" sz="2200" dirty="0">
                <a:solidFill>
                  <a:srgbClr val="002060"/>
                </a:solidFill>
              </a:rPr>
              <a:t>What fees/commissions do you receive for doing business with the PBM you’re recommending?</a:t>
            </a:r>
          </a:p>
          <a:p>
            <a:pPr>
              <a:spcAft>
                <a:spcPts val="1800"/>
              </a:spcAft>
            </a:pPr>
            <a:r>
              <a:rPr lang="en-US" sz="2200" dirty="0">
                <a:solidFill>
                  <a:srgbClr val="002060"/>
                </a:solidFill>
              </a:rPr>
              <a:t>What is your payment from the pharmacy benefits manager based on? Number of clients? Number of transactions? Volume</a:t>
            </a:r>
            <a:r>
              <a:rPr lang="en-US" sz="2200" dirty="0" smtClean="0">
                <a:solidFill>
                  <a:srgbClr val="002060"/>
                </a:solidFill>
              </a:rPr>
              <a:t>?</a:t>
            </a:r>
          </a:p>
          <a:p>
            <a:pPr>
              <a:spcAft>
                <a:spcPts val="1800"/>
              </a:spcAft>
            </a:pPr>
            <a:r>
              <a:rPr lang="en-US" sz="2200" dirty="0" smtClean="0">
                <a:solidFill>
                  <a:srgbClr val="002060"/>
                </a:solidFill>
              </a:rPr>
              <a:t>What is your method for comparing PBM pricing? </a:t>
            </a:r>
          </a:p>
          <a:p>
            <a:pPr>
              <a:spcAft>
                <a:spcPts val="1800"/>
              </a:spcAft>
            </a:pPr>
            <a:r>
              <a:rPr lang="en-US" sz="2200" dirty="0" smtClean="0">
                <a:solidFill>
                  <a:srgbClr val="002060"/>
                </a:solidFill>
              </a:rPr>
              <a:t>What type of process do you use to review &amp;compare PBM  		contracts to minimize “optics”.</a:t>
            </a:r>
          </a:p>
          <a:p>
            <a:pPr marL="0" indent="0">
              <a:spcAft>
                <a:spcPts val="1800"/>
              </a:spcAft>
              <a:buNone/>
            </a:pPr>
            <a:endParaRPr lang="en-US" sz="2400" dirty="0">
              <a:solidFill>
                <a:srgbClr val="002060"/>
              </a:solidFill>
            </a:endParaRP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23</a:t>
            </a:fld>
            <a:endParaRPr lang="en-US" dirty="0"/>
          </a:p>
        </p:txBody>
      </p:sp>
    </p:spTree>
    <p:extLst>
      <p:ext uri="{BB962C8B-B14F-4D97-AF65-F5344CB8AC3E}">
        <p14:creationId xmlns:p14="http://schemas.microsoft.com/office/powerpoint/2010/main" val="1987606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1123950"/>
            <a:ext cx="8229600" cy="534916"/>
          </a:xfrm>
        </p:spPr>
        <p:txBody>
          <a:bodyPr/>
          <a:lstStyle/>
          <a:p>
            <a:pPr algn="ctr" eaLnBrk="1" hangingPunct="1"/>
            <a:r>
              <a:rPr lang="en-US" sz="3600" b="1" dirty="0" smtClean="0">
                <a:solidFill>
                  <a:srgbClr val="002060"/>
                </a:solidFill>
              </a:rPr>
              <a:t>Step #2-The Better Solution</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24</a:t>
            </a:fld>
            <a:endParaRPr lang="en-US" dirty="0"/>
          </a:p>
        </p:txBody>
      </p:sp>
      <p:sp>
        <p:nvSpPr>
          <p:cNvPr id="4" name="Rectangle 3"/>
          <p:cNvSpPr/>
          <p:nvPr/>
        </p:nvSpPr>
        <p:spPr>
          <a:xfrm>
            <a:off x="952500" y="1962150"/>
            <a:ext cx="7086600" cy="1200329"/>
          </a:xfrm>
          <a:prstGeom prst="rect">
            <a:avLst/>
          </a:prstGeom>
        </p:spPr>
        <p:txBody>
          <a:bodyPr wrap="square">
            <a:spAutoFit/>
          </a:bodyPr>
          <a:lstStyle/>
          <a:p>
            <a:pPr marL="342900" indent="-342900">
              <a:spcBef>
                <a:spcPts val="0"/>
              </a:spcBef>
              <a:buFont typeface="Arial" panose="020B0604020202020204" pitchFamily="34" charset="0"/>
              <a:buChar char="•"/>
            </a:pPr>
            <a:r>
              <a:rPr lang="en-US" sz="2400" dirty="0">
                <a:solidFill>
                  <a:srgbClr val="002060"/>
                </a:solidFill>
              </a:rPr>
              <a:t>Participation in a Pharmacy Coalition Program that has been designed to address the issues previously described. </a:t>
            </a:r>
          </a:p>
        </p:txBody>
      </p:sp>
    </p:spTree>
    <p:extLst>
      <p:ext uri="{BB962C8B-B14F-4D97-AF65-F5344CB8AC3E}">
        <p14:creationId xmlns:p14="http://schemas.microsoft.com/office/powerpoint/2010/main" val="1985868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371600" y="1274748"/>
            <a:ext cx="6934200" cy="3022366"/>
          </a:xfrm>
        </p:spPr>
        <p:txBody>
          <a:bodyPr/>
          <a:lstStyle/>
          <a:p>
            <a:pPr marL="0" indent="0" algn="ctr">
              <a:buNone/>
            </a:pPr>
            <a:r>
              <a:rPr lang="en-US" sz="3600" b="1" dirty="0">
                <a:solidFill>
                  <a:srgbClr val="002060"/>
                </a:solidFill>
              </a:rPr>
              <a:t>Bring our program to the table. </a:t>
            </a:r>
            <a:endParaRPr lang="en-US" sz="3600" b="1" dirty="0" smtClean="0">
              <a:solidFill>
                <a:srgbClr val="002060"/>
              </a:solidFill>
            </a:endParaRPr>
          </a:p>
          <a:p>
            <a:pPr marL="0" indent="0" algn="ctr">
              <a:buNone/>
            </a:pPr>
            <a:endParaRPr lang="en-US" sz="2400" b="1" dirty="0">
              <a:solidFill>
                <a:srgbClr val="002060"/>
              </a:solidFill>
            </a:endParaRPr>
          </a:p>
          <a:p>
            <a:pPr marL="0" indent="0" algn="ctr">
              <a:buNone/>
            </a:pPr>
            <a:r>
              <a:rPr lang="en-US" sz="2400" b="1" dirty="0" smtClean="0">
                <a:solidFill>
                  <a:srgbClr val="002060"/>
                </a:solidFill>
              </a:rPr>
              <a:t>Even </a:t>
            </a:r>
            <a:r>
              <a:rPr lang="en-US" sz="2400" b="1" dirty="0">
                <a:solidFill>
                  <a:srgbClr val="002060"/>
                </a:solidFill>
              </a:rPr>
              <a:t>if you do not join the BOCES coalition, we are here to help you structure a better pharmacy </a:t>
            </a:r>
            <a:r>
              <a:rPr lang="en-US" sz="2400" b="1" dirty="0" smtClean="0">
                <a:solidFill>
                  <a:srgbClr val="002060"/>
                </a:solidFill>
              </a:rPr>
              <a:t>plan.</a:t>
            </a:r>
            <a:endParaRPr lang="en-US" sz="2400" b="1" dirty="0">
              <a:solidFill>
                <a:srgbClr val="002060"/>
              </a:solidFill>
            </a:endParaRP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25</a:t>
            </a:fld>
            <a:endParaRPr lang="en-US" dirty="0"/>
          </a:p>
        </p:txBody>
      </p:sp>
    </p:spTree>
    <p:extLst>
      <p:ext uri="{BB962C8B-B14F-4D97-AF65-F5344CB8AC3E}">
        <p14:creationId xmlns:p14="http://schemas.microsoft.com/office/powerpoint/2010/main" val="961051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94218"/>
            <a:ext cx="8229600" cy="857250"/>
          </a:xfrm>
        </p:spPr>
        <p:txBody>
          <a:bodyPr/>
          <a:lstStyle/>
          <a:p>
            <a:pPr algn="ctr" eaLnBrk="1" hangingPunct="1"/>
            <a:r>
              <a:rPr lang="en-US" sz="4000" b="1" dirty="0">
                <a:solidFill>
                  <a:srgbClr val="002060"/>
                </a:solidFill>
              </a:rPr>
              <a:t>BOCES’ shared model</a:t>
            </a:r>
            <a:endParaRPr lang="en-US" sz="4000" b="1" dirty="0">
              <a:solidFill>
                <a:srgbClr val="00206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26</a:t>
            </a:fld>
            <a:endParaRPr lang="en-US" dirty="0"/>
          </a:p>
        </p:txBody>
      </p:sp>
      <p:pic>
        <p:nvPicPr>
          <p:cNvPr id="5" name="Picture 4"/>
          <p:cNvPicPr>
            <a:picLocks noChangeAspect="1"/>
          </p:cNvPicPr>
          <p:nvPr/>
        </p:nvPicPr>
        <p:blipFill>
          <a:blip r:embed="rId2"/>
          <a:stretch>
            <a:fillRect/>
          </a:stretch>
        </p:blipFill>
        <p:spPr>
          <a:xfrm>
            <a:off x="2335573" y="1795575"/>
            <a:ext cx="4046619" cy="2100158"/>
          </a:xfrm>
          <a:prstGeom prst="rect">
            <a:avLst/>
          </a:prstGeom>
        </p:spPr>
      </p:pic>
      <p:pic>
        <p:nvPicPr>
          <p:cNvPr id="7" name="Picture 6"/>
          <p:cNvPicPr>
            <a:picLocks noChangeAspect="1"/>
          </p:cNvPicPr>
          <p:nvPr/>
        </p:nvPicPr>
        <p:blipFill>
          <a:blip r:embed="rId3"/>
          <a:stretch>
            <a:fillRect/>
          </a:stretch>
        </p:blipFill>
        <p:spPr>
          <a:xfrm>
            <a:off x="2971800" y="1002266"/>
            <a:ext cx="2931459" cy="8387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047748"/>
            <a:ext cx="2316967" cy="747827"/>
          </a:xfrm>
          <a:prstGeom prst="rect">
            <a:avLst/>
          </a:prstGeom>
        </p:spPr>
      </p:pic>
    </p:spTree>
    <p:extLst>
      <p:ext uri="{BB962C8B-B14F-4D97-AF65-F5344CB8AC3E}">
        <p14:creationId xmlns:p14="http://schemas.microsoft.com/office/powerpoint/2010/main" val="3169752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47750"/>
            <a:ext cx="4876800" cy="30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71" y="217075"/>
            <a:ext cx="2707329" cy="4506544"/>
          </a:xfrm>
          <a:prstGeom prst="rect">
            <a:avLst/>
          </a:prstGeom>
        </p:spPr>
      </p:pic>
      <p:sp>
        <p:nvSpPr>
          <p:cNvPr id="5" name="Content Placeholder 2"/>
          <p:cNvSpPr txBox="1">
            <a:spLocks/>
          </p:cNvSpPr>
          <p:nvPr/>
        </p:nvSpPr>
        <p:spPr bwMode="auto">
          <a:xfrm>
            <a:off x="838200" y="590550"/>
            <a:ext cx="4343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31775" indent="-231775" algn="l" defTabSz="457200" rtl="0" eaLnBrk="0" fontAlgn="base" hangingPunct="0">
              <a:lnSpc>
                <a:spcPct val="90000"/>
              </a:lnSpc>
              <a:spcBef>
                <a:spcPct val="0"/>
              </a:spcBef>
              <a:spcAft>
                <a:spcPts val="800"/>
              </a:spcAft>
              <a:buFont typeface="Arial" charset="0"/>
              <a:buChar char="•"/>
              <a:defRPr sz="2800" kern="1200">
                <a:solidFill>
                  <a:schemeClr val="tx2"/>
                </a:solidFill>
                <a:latin typeface="+mn-lt"/>
                <a:ea typeface="ＭＳ Ｐゴシック" charset="0"/>
                <a:cs typeface="ＭＳ Ｐゴシック" charset="0"/>
              </a:defRPr>
            </a:lvl1pPr>
            <a:lvl2pPr marL="455613" indent="-223838" algn="l" defTabSz="457200" rtl="0" eaLnBrk="0" fontAlgn="base" hangingPunct="0">
              <a:lnSpc>
                <a:spcPct val="90000"/>
              </a:lnSpc>
              <a:spcBef>
                <a:spcPct val="0"/>
              </a:spcBef>
              <a:spcAft>
                <a:spcPts val="800"/>
              </a:spcAft>
              <a:buFont typeface="Arial" charset="0"/>
              <a:buChar char="–"/>
              <a:defRPr sz="2400" kern="1200">
                <a:solidFill>
                  <a:schemeClr val="tx2"/>
                </a:solidFill>
                <a:latin typeface="+mn-lt"/>
                <a:ea typeface="ＭＳ Ｐゴシック" charset="0"/>
                <a:cs typeface="+mn-cs"/>
              </a:defRPr>
            </a:lvl2pPr>
            <a:lvl3pPr marL="627063" indent="-171450" algn="l" defTabSz="457200" rtl="0" eaLnBrk="0" fontAlgn="base" hangingPunct="0">
              <a:lnSpc>
                <a:spcPct val="90000"/>
              </a:lnSpc>
              <a:spcBef>
                <a:spcPct val="0"/>
              </a:spcBef>
              <a:spcAft>
                <a:spcPts val="700"/>
              </a:spcAft>
              <a:buFont typeface="Arial" charset="0"/>
              <a:buChar char="•"/>
              <a:defRPr sz="2000" kern="1200">
                <a:solidFill>
                  <a:schemeClr val="tx2"/>
                </a:solidFill>
                <a:latin typeface="+mn-lt"/>
                <a:ea typeface="ＭＳ Ｐゴシック" charset="0"/>
                <a:cs typeface="+mn-cs"/>
              </a:defRPr>
            </a:lvl3pPr>
            <a:lvl4pPr marL="858838" indent="-171450" algn="l" defTabSz="457200" rtl="0" eaLnBrk="0" fontAlgn="base" hangingPunct="0">
              <a:lnSpc>
                <a:spcPct val="90000"/>
              </a:lnSpc>
              <a:spcBef>
                <a:spcPct val="0"/>
              </a:spcBef>
              <a:spcAft>
                <a:spcPts val="600"/>
              </a:spcAft>
              <a:buFont typeface="Arial" charset="0"/>
              <a:buChar char="–"/>
              <a:defRPr kern="1200">
                <a:solidFill>
                  <a:schemeClr val="tx2"/>
                </a:solidFill>
                <a:latin typeface="+mn-lt"/>
                <a:ea typeface="ＭＳ Ｐゴシック" charset="0"/>
                <a:cs typeface="+mn-cs"/>
              </a:defRPr>
            </a:lvl4pPr>
            <a:lvl5pPr marL="1082675" indent="-171450" algn="l" defTabSz="457200" rtl="0" eaLnBrk="0" fontAlgn="base" hangingPunct="0">
              <a:lnSpc>
                <a:spcPct val="90000"/>
              </a:lnSpc>
              <a:spcBef>
                <a:spcPct val="0"/>
              </a:spcBef>
              <a:spcAft>
                <a:spcPts val="400"/>
              </a:spcAft>
              <a:buFont typeface="Arial" charset="0"/>
              <a:buChar char="•"/>
              <a:defRPr sz="16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b="1" dirty="0" smtClean="0">
                <a:solidFill>
                  <a:schemeClr val="tx1">
                    <a:lumMod val="75000"/>
                    <a:lumOff val="25000"/>
                  </a:schemeClr>
                </a:solidFill>
              </a:rPr>
              <a:t>Keenan Pharmacy Services</a:t>
            </a:r>
          </a:p>
        </p:txBody>
      </p:sp>
    </p:spTree>
    <p:extLst>
      <p:ext uri="{BB962C8B-B14F-4D97-AF65-F5344CB8AC3E}">
        <p14:creationId xmlns:p14="http://schemas.microsoft.com/office/powerpoint/2010/main" val="1870808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43485666"/>
              </p:ext>
            </p:extLst>
          </p:nvPr>
        </p:nvGraphicFramePr>
        <p:xfrm>
          <a:off x="1981199" y="361947"/>
          <a:ext cx="6934200" cy="4419606"/>
        </p:xfrm>
        <a:graphic>
          <a:graphicData uri="http://schemas.openxmlformats.org/drawingml/2006/table">
            <a:tbl>
              <a:tblPr firstRow="1" bandRow="1">
                <a:tableStyleId>{5C22544A-7EE6-4342-B048-85BDC9FD1C3A}</a:tableStyleId>
              </a:tblPr>
              <a:tblGrid>
                <a:gridCol w="694489"/>
                <a:gridCol w="651750"/>
                <a:gridCol w="769280"/>
                <a:gridCol w="844070"/>
                <a:gridCol w="822703"/>
                <a:gridCol w="866775"/>
                <a:gridCol w="866775"/>
                <a:gridCol w="1418358"/>
              </a:tblGrid>
              <a:tr h="1094269">
                <a:tc>
                  <a:txBody>
                    <a:bodyPr/>
                    <a:lstStyle/>
                    <a:p>
                      <a:pPr algn="l" fontAlgn="t"/>
                      <a:r>
                        <a:rPr lang="en-US" sz="500" u="none" strike="noStrike" dirty="0">
                          <a:solidFill>
                            <a:srgbClr val="D52121"/>
                          </a:solidFill>
                          <a:effectLst/>
                        </a:rPr>
                        <a:t> </a:t>
                      </a:r>
                      <a:endParaRPr lang="en-US" sz="500" b="0" i="0" u="none" strike="noStrike" dirty="0">
                        <a:solidFill>
                          <a:srgbClr val="D52121"/>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200" u="none" strike="noStrike" dirty="0">
                          <a:solidFill>
                            <a:srgbClr val="D52121"/>
                          </a:solidFill>
                          <a:effectLst/>
                        </a:rPr>
                        <a:t>Start Date</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Number Enrolled</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2012-13</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2013-14</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2014-15</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2015-16</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Total Savings</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r>
              <a:tr h="360889">
                <a:tc>
                  <a:txBody>
                    <a:bodyPr/>
                    <a:lstStyle/>
                    <a:p>
                      <a:pPr algn="ctr" rtl="0" fontAlgn="ctr"/>
                      <a:r>
                        <a:rPr lang="en-US" sz="1000" u="none" strike="noStrike" dirty="0">
                          <a:effectLst/>
                        </a:rPr>
                        <a:t>Client 1</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Jul-12</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1,410</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$557,109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$735,284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$959,770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$1,419,721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$3,671,884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2</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Jul-13</a:t>
                      </a:r>
                      <a:endParaRPr lang="en-US" sz="1000" b="0" i="0" u="none" strike="noStrike" dirty="0">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599</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$401,504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$507,641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$730,037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$1,639,182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3</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Jul-13</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5,505</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$1,147,401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$1,398,008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$2,456,200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$5,001,609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4</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Mar-14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4,870</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$598,844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$721,637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$1,682,816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$3,003,297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5</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1,591</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solidFill>
                      <a:srgbClr val="F8D0D0"/>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000" u="none" strike="noStrike">
                          <a:effectLst/>
                        </a:rPr>
                        <a:t>$595,396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$1,083,776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$1,679,172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6</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1,383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$387,343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$735,714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$1,123,057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7</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Jul-15</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2,403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$1,230,611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$1,230,611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dirty="0">
                          <a:effectLst/>
                        </a:rPr>
                        <a:t>Client 8</a:t>
                      </a:r>
                      <a:endParaRPr lang="en-US" sz="1000" b="1" i="0" u="none" strike="noStrike" dirty="0">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Jul-15</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11,213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$1,957,008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$1,957,008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9</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Jan-16</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7,809</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$1,024,301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$1,024,301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4800">
                <a:tc>
                  <a:txBody>
                    <a:bodyPr/>
                    <a:lstStyle/>
                    <a:p>
                      <a:pPr algn="ctr" rtl="0" fontAlgn="ctr"/>
                      <a:r>
                        <a:rPr lang="en-US" sz="1000" u="none" strike="noStrike">
                          <a:effectLst/>
                        </a:rPr>
                        <a:t>TOTAL</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000" u="none" strike="noStrike">
                          <a:effectLst/>
                        </a:rPr>
                        <a:t>36,783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557,109</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2,883,033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4,569,795</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12,320,184</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20,330,121</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bl>
          </a:graphicData>
        </a:graphic>
      </p:graphicFrame>
      <p:sp>
        <p:nvSpPr>
          <p:cNvPr id="7" name="Rectangle 6"/>
          <p:cNvSpPr/>
          <p:nvPr/>
        </p:nvSpPr>
        <p:spPr>
          <a:xfrm>
            <a:off x="1981199" y="475207"/>
            <a:ext cx="6858001" cy="461665"/>
          </a:xfrm>
          <a:prstGeom prst="rect">
            <a:avLst/>
          </a:prstGeom>
        </p:spPr>
        <p:txBody>
          <a:bodyPr wrap="square">
            <a:spAutoFit/>
          </a:bodyPr>
          <a:lstStyle/>
          <a:p>
            <a:pPr algn="ctr"/>
            <a:r>
              <a:rPr lang="en-US" sz="2400" b="1" dirty="0">
                <a:solidFill>
                  <a:srgbClr val="002060"/>
                </a:solidFill>
              </a:rPr>
              <a:t>BOCES savings </a:t>
            </a:r>
            <a:r>
              <a:rPr lang="en-US" sz="2400" b="1" dirty="0" smtClean="0">
                <a:solidFill>
                  <a:srgbClr val="002060"/>
                </a:solidFill>
              </a:rPr>
              <a:t>to-date in </a:t>
            </a:r>
            <a:r>
              <a:rPr lang="en-US" sz="2400" b="1" dirty="0">
                <a:solidFill>
                  <a:srgbClr val="002060"/>
                </a:solidFill>
              </a:rPr>
              <a:t>New York: </a:t>
            </a:r>
            <a:r>
              <a:rPr lang="en-US" sz="2400" b="1" dirty="0" smtClean="0">
                <a:solidFill>
                  <a:srgbClr val="002060"/>
                </a:solidFill>
              </a:rPr>
              <a:t>$20.3 </a:t>
            </a:r>
            <a:r>
              <a:rPr lang="en-US" sz="2400" b="1" dirty="0">
                <a:solidFill>
                  <a:srgbClr val="002060"/>
                </a:solidFill>
              </a:rPr>
              <a:t>million</a:t>
            </a:r>
            <a:endParaRPr lang="en-US" sz="2400" dirty="0">
              <a:solidFill>
                <a:srgbClr val="002060"/>
              </a:solidFill>
            </a:endParaRPr>
          </a:p>
        </p:txBody>
      </p:sp>
    </p:spTree>
    <p:extLst>
      <p:ext uri="{BB962C8B-B14F-4D97-AF65-F5344CB8AC3E}">
        <p14:creationId xmlns:p14="http://schemas.microsoft.com/office/powerpoint/2010/main" val="46200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Questions????</a:t>
            </a:r>
            <a:endParaRPr lang="en-US" dirty="0">
              <a:solidFill>
                <a:srgbClr val="002060"/>
              </a:solidFill>
            </a:endParaRPr>
          </a:p>
        </p:txBody>
      </p:sp>
      <p:sp>
        <p:nvSpPr>
          <p:cNvPr id="3" name="Content Placeholder 2"/>
          <p:cNvSpPr>
            <a:spLocks noGrp="1"/>
          </p:cNvSpPr>
          <p:nvPr>
            <p:ph idx="1"/>
          </p:nvPr>
        </p:nvSpPr>
        <p:spPr>
          <a:xfrm>
            <a:off x="441850" y="1123950"/>
            <a:ext cx="8229600" cy="4784900"/>
          </a:xfrm>
        </p:spPr>
        <p:txBody>
          <a:bodyPr/>
          <a:lstStyle/>
          <a:p>
            <a:pPr marL="0" indent="0">
              <a:buNone/>
            </a:pPr>
            <a:r>
              <a:rPr lang="en-US" sz="2000" dirty="0" smtClean="0">
                <a:solidFill>
                  <a:srgbClr val="002060"/>
                </a:solidFill>
              </a:rPr>
              <a:t>Dr. Mark Jones</a:t>
            </a:r>
          </a:p>
          <a:p>
            <a:pPr marL="0" indent="0">
              <a:buNone/>
            </a:pPr>
            <a:r>
              <a:rPr lang="en-US" sz="2000" dirty="0" smtClean="0">
                <a:solidFill>
                  <a:srgbClr val="002060"/>
                </a:solidFill>
              </a:rPr>
              <a:t>Chief Operating Officer</a:t>
            </a:r>
          </a:p>
          <a:p>
            <a:pPr marL="0" indent="0">
              <a:buNone/>
            </a:pPr>
            <a:r>
              <a:rPr lang="en-US" sz="2000" dirty="0" smtClean="0">
                <a:solidFill>
                  <a:srgbClr val="002060"/>
                </a:solidFill>
              </a:rPr>
              <a:t>Capital Region Board of Cooperative Educational Services</a:t>
            </a:r>
          </a:p>
          <a:p>
            <a:pPr marL="0" indent="0">
              <a:buNone/>
            </a:pPr>
            <a:r>
              <a:rPr lang="en-US" sz="2000" dirty="0" smtClean="0">
                <a:hlinkClick r:id="rId2"/>
              </a:rPr>
              <a:t>mark.jones@neric.org</a:t>
            </a:r>
            <a:r>
              <a:rPr lang="en-US" sz="2000" dirty="0" smtClean="0"/>
              <a:t> </a:t>
            </a:r>
          </a:p>
          <a:p>
            <a:pPr marL="0" indent="0">
              <a:buNone/>
            </a:pPr>
            <a:endParaRPr lang="en-US" sz="2000" dirty="0"/>
          </a:p>
          <a:p>
            <a:pPr marL="0" indent="0">
              <a:buNone/>
            </a:pPr>
            <a:r>
              <a:rPr lang="en-US" sz="2000" dirty="0" smtClean="0">
                <a:solidFill>
                  <a:srgbClr val="002060"/>
                </a:solidFill>
              </a:rPr>
              <a:t>Michele V. Handzel, Esq.</a:t>
            </a:r>
          </a:p>
          <a:p>
            <a:pPr marL="0" indent="0">
              <a:buNone/>
            </a:pPr>
            <a:r>
              <a:rPr lang="en-US" sz="2000" dirty="0" smtClean="0">
                <a:solidFill>
                  <a:srgbClr val="002060"/>
                </a:solidFill>
              </a:rPr>
              <a:t>Capital Region Board of Cooperative Education Services</a:t>
            </a:r>
          </a:p>
          <a:p>
            <a:pPr marL="0" indent="0">
              <a:buNone/>
            </a:pPr>
            <a:r>
              <a:rPr lang="en-US" sz="2000" dirty="0">
                <a:hlinkClick r:id="rId3"/>
              </a:rPr>
              <a:t>m</a:t>
            </a:r>
            <a:r>
              <a:rPr lang="en-US" sz="2000" dirty="0" smtClean="0">
                <a:hlinkClick r:id="rId3"/>
              </a:rPr>
              <a:t>ichele.handzel@neric.org</a:t>
            </a:r>
            <a:endParaRPr lang="en-US" sz="2000" dirty="0" smtClean="0"/>
          </a:p>
          <a:p>
            <a:pPr marL="0" indent="0">
              <a:buNone/>
            </a:pPr>
            <a:endParaRPr lang="en-US" sz="2000" dirty="0" smtClean="0"/>
          </a:p>
          <a:p>
            <a:pPr marL="0" indent="0">
              <a:buNone/>
            </a:pPr>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BE02B00E-A365-D24D-B3E0-D2A37CFE03FB}" type="slidenum">
              <a:rPr lang="en-US" smtClean="0"/>
              <a:pPr>
                <a:defRPr/>
              </a:pPr>
              <a:t>29</a:t>
            </a:fld>
            <a:endParaRPr lang="en-US" dirty="0"/>
          </a:p>
        </p:txBody>
      </p:sp>
    </p:spTree>
    <p:extLst>
      <p:ext uri="{BB962C8B-B14F-4D97-AF65-F5344CB8AC3E}">
        <p14:creationId xmlns:p14="http://schemas.microsoft.com/office/powerpoint/2010/main" val="396523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61950"/>
            <a:ext cx="8229600" cy="609600"/>
          </a:xfrm>
        </p:spPr>
        <p:txBody>
          <a:bodyPr/>
          <a:lstStyle/>
          <a:p>
            <a:pPr algn="ctr" eaLnBrk="1" hangingPunct="1"/>
            <a:r>
              <a:rPr lang="en-US" sz="4000" b="1" dirty="0" smtClean="0">
                <a:solidFill>
                  <a:srgbClr val="002060"/>
                </a:solidFill>
                <a:latin typeface="Calibri" charset="0"/>
              </a:rPr>
              <a:t>Definitions</a:t>
            </a:r>
            <a:endParaRPr lang="en-US" sz="4000" b="1" dirty="0">
              <a:solidFill>
                <a:srgbClr val="002060"/>
              </a:solidFill>
              <a:latin typeface="Calibri" charset="0"/>
            </a:endParaRPr>
          </a:p>
        </p:txBody>
      </p:sp>
      <p:sp>
        <p:nvSpPr>
          <p:cNvPr id="19458" name="Content Placeholder 4"/>
          <p:cNvSpPr>
            <a:spLocks noGrp="1"/>
          </p:cNvSpPr>
          <p:nvPr>
            <p:ph idx="1"/>
          </p:nvPr>
        </p:nvSpPr>
        <p:spPr>
          <a:xfrm>
            <a:off x="555876" y="1123950"/>
            <a:ext cx="8283324" cy="2144177"/>
          </a:xfrm>
        </p:spPr>
        <p:txBody>
          <a:bodyPr/>
          <a:lstStyle/>
          <a:p>
            <a:r>
              <a:rPr lang="en-US" sz="1400" b="1" dirty="0" smtClean="0">
                <a:solidFill>
                  <a:srgbClr val="002060"/>
                </a:solidFill>
              </a:rPr>
              <a:t>NDC – </a:t>
            </a:r>
            <a:r>
              <a:rPr lang="en-US" sz="1400" dirty="0" smtClean="0">
                <a:solidFill>
                  <a:srgbClr val="002060"/>
                </a:solidFill>
              </a:rPr>
              <a:t>National Drug Code and is an 11 digit identifier applied to every drug sold within the United States.  The NDC identifies the manufacturer, the drug itself and the package size the drug came in.  All claims processed through the PBM require a NDC number which not only helps identify the drug from a price perspective but can identify where the drug cam from in the event of a recall or safety issue.</a:t>
            </a:r>
          </a:p>
          <a:p>
            <a:r>
              <a:rPr lang="en-US" sz="1400" b="1" dirty="0" smtClean="0">
                <a:solidFill>
                  <a:srgbClr val="002060"/>
                </a:solidFill>
              </a:rPr>
              <a:t>PMPM</a:t>
            </a:r>
            <a:r>
              <a:rPr lang="en-US" sz="1400" dirty="0" smtClean="0">
                <a:solidFill>
                  <a:srgbClr val="002060"/>
                </a:solidFill>
              </a:rPr>
              <a:t> – “per member per month” used by the PBM as a measurement for reporting on increases and/or decreases in a plan sponsor’s drug spend. </a:t>
            </a:r>
          </a:p>
          <a:p>
            <a:r>
              <a:rPr lang="en-US" sz="1400" b="1" dirty="0" smtClean="0">
                <a:solidFill>
                  <a:srgbClr val="002060"/>
                </a:solidFill>
              </a:rPr>
              <a:t>Rebates</a:t>
            </a:r>
            <a:r>
              <a:rPr lang="en-US" sz="1400" dirty="0" smtClean="0">
                <a:solidFill>
                  <a:srgbClr val="002060"/>
                </a:solidFill>
              </a:rPr>
              <a:t> -  Reimbursements to the PBM from the pharmaceutical manufacturer.  Rebates are paid to the PBM in exchange for that particular manufacturer’s drug being included as a Preferred drug on their formulary.  Depending on the way the PBM contact is written, the PBM will share a portion of these rebates with plan sponsors.  Rebates are also considered “manufacturer copays” by some in the industry. </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a:t>
            </a:fld>
            <a:endParaRPr lang="en-US" dirty="0"/>
          </a:p>
        </p:txBody>
      </p:sp>
    </p:spTree>
    <p:extLst>
      <p:ext uri="{BB962C8B-B14F-4D97-AF65-F5344CB8AC3E}">
        <p14:creationId xmlns:p14="http://schemas.microsoft.com/office/powerpoint/2010/main" val="2457582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b="1" dirty="0">
                <a:solidFill>
                  <a:srgbClr val="002060"/>
                </a:solidFill>
              </a:rPr>
              <a:t>Pharmacy Purchasing Coalition</a:t>
            </a:r>
            <a:endParaRPr lang="en-US" dirty="0">
              <a:solidFill>
                <a:srgbClr val="002060"/>
              </a:solidFill>
              <a:latin typeface="Calibri" charset="0"/>
            </a:endParaRPr>
          </a:p>
        </p:txBody>
      </p:sp>
      <p:sp>
        <p:nvSpPr>
          <p:cNvPr id="19458" name="Content Placeholder 4"/>
          <p:cNvSpPr>
            <a:spLocks noGrp="1"/>
          </p:cNvSpPr>
          <p:nvPr>
            <p:ph idx="1"/>
          </p:nvPr>
        </p:nvSpPr>
        <p:spPr>
          <a:xfrm>
            <a:off x="1098176" y="895350"/>
            <a:ext cx="7391400" cy="3875420"/>
          </a:xfrm>
        </p:spPr>
        <p:txBody>
          <a:bodyPr/>
          <a:lstStyle/>
          <a:p>
            <a:r>
              <a:rPr lang="en-US" sz="3000" dirty="0">
                <a:solidFill>
                  <a:srgbClr val="002060"/>
                </a:solidFill>
              </a:rPr>
              <a:t>Shared BOCES service designed to help</a:t>
            </a:r>
            <a:br>
              <a:rPr lang="en-US" sz="3000" dirty="0">
                <a:solidFill>
                  <a:srgbClr val="002060"/>
                </a:solidFill>
              </a:rPr>
            </a:br>
            <a:r>
              <a:rPr lang="en-US" sz="3000" dirty="0">
                <a:solidFill>
                  <a:srgbClr val="002060"/>
                </a:solidFill>
              </a:rPr>
              <a:t>self-insured school districts and municipalities manage prescription drug costs </a:t>
            </a:r>
            <a:r>
              <a:rPr lang="en-US" sz="3000" dirty="0" smtClean="0">
                <a:solidFill>
                  <a:srgbClr val="002060"/>
                </a:solidFill>
              </a:rPr>
              <a:t>by addressing the Five factors that drive up districts costs:</a:t>
            </a:r>
            <a:endParaRPr lang="en-US" sz="2000" dirty="0">
              <a:solidFill>
                <a:srgbClr val="002060"/>
              </a:solidFill>
            </a:endParaRPr>
          </a:p>
          <a:p>
            <a:pPr lvl="2"/>
            <a:r>
              <a:rPr lang="en-US" dirty="0">
                <a:solidFill>
                  <a:srgbClr val="002060"/>
                </a:solidFill>
              </a:rPr>
              <a:t>Employer balanced </a:t>
            </a:r>
            <a:r>
              <a:rPr lang="en-US" dirty="0" smtClean="0">
                <a:solidFill>
                  <a:srgbClr val="002060"/>
                </a:solidFill>
              </a:rPr>
              <a:t>PBM contract</a:t>
            </a:r>
            <a:endParaRPr lang="en-US" dirty="0">
              <a:solidFill>
                <a:srgbClr val="002060"/>
              </a:solidFill>
            </a:endParaRPr>
          </a:p>
          <a:p>
            <a:pPr lvl="2"/>
            <a:r>
              <a:rPr lang="en-US" dirty="0">
                <a:solidFill>
                  <a:srgbClr val="002060"/>
                </a:solidFill>
              </a:rPr>
              <a:t>Volume-buying </a:t>
            </a:r>
          </a:p>
          <a:p>
            <a:pPr lvl="2"/>
            <a:r>
              <a:rPr lang="en-US" dirty="0">
                <a:solidFill>
                  <a:srgbClr val="002060"/>
                </a:solidFill>
              </a:rPr>
              <a:t>Best in class pricing</a:t>
            </a:r>
          </a:p>
          <a:p>
            <a:pPr lvl="2"/>
            <a:r>
              <a:rPr lang="en-US" dirty="0">
                <a:solidFill>
                  <a:srgbClr val="002060"/>
                </a:solidFill>
              </a:rPr>
              <a:t>Minimal formulary disruption</a:t>
            </a:r>
          </a:p>
          <a:p>
            <a:pPr lvl="2"/>
            <a:r>
              <a:rPr lang="en-US" dirty="0" smtClean="0">
                <a:solidFill>
                  <a:srgbClr val="002060"/>
                </a:solidFill>
              </a:rPr>
              <a:t>Per enrollee fees</a:t>
            </a:r>
            <a:endParaRPr lang="en-US" dirty="0">
              <a:solidFill>
                <a:srgbClr val="002060"/>
              </a:solidFill>
            </a:endParaRPr>
          </a:p>
          <a:p>
            <a:pPr lvl="2"/>
            <a:r>
              <a:rPr lang="en-US" dirty="0">
                <a:solidFill>
                  <a:srgbClr val="002060"/>
                </a:solidFill>
              </a:rPr>
              <a:t>Program size does not limit savings</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30</a:t>
            </a:fld>
            <a:endParaRPr lang="en-US" dirty="0"/>
          </a:p>
        </p:txBody>
      </p:sp>
    </p:spTree>
    <p:extLst>
      <p:ext uri="{BB962C8B-B14F-4D97-AF65-F5344CB8AC3E}">
        <p14:creationId xmlns:p14="http://schemas.microsoft.com/office/powerpoint/2010/main" val="3764500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6250" y="328353"/>
            <a:ext cx="8229600" cy="534916"/>
          </a:xfrm>
        </p:spPr>
        <p:txBody>
          <a:bodyPr/>
          <a:lstStyle/>
          <a:p>
            <a:pPr algn="ctr" eaLnBrk="1" hangingPunct="1"/>
            <a:r>
              <a:rPr lang="en-US" sz="3600" b="1" dirty="0">
                <a:solidFill>
                  <a:srgbClr val="002060"/>
                </a:solidFill>
              </a:rPr>
              <a:t>Pharmacy coalition service</a:t>
            </a:r>
            <a:endParaRPr lang="en-US" sz="3600" dirty="0">
              <a:solidFill>
                <a:srgbClr val="00206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31</a:t>
            </a:fld>
            <a:endParaRPr lang="en-US" dirty="0"/>
          </a:p>
        </p:txBody>
      </p:sp>
      <p:sp>
        <p:nvSpPr>
          <p:cNvPr id="4" name="Rectangle 3"/>
          <p:cNvSpPr/>
          <p:nvPr/>
        </p:nvSpPr>
        <p:spPr>
          <a:xfrm>
            <a:off x="1295400" y="823689"/>
            <a:ext cx="2971800" cy="2954655"/>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2060"/>
                </a:solidFill>
              </a:rPr>
              <a:t>10% to 20% savings</a:t>
            </a:r>
          </a:p>
          <a:p>
            <a:pPr marL="285750" indent="-285750">
              <a:spcAft>
                <a:spcPts val="1200"/>
              </a:spcAft>
              <a:buFont typeface="Arial" panose="020B0604020202020204" pitchFamily="34" charset="0"/>
              <a:buChar char="•"/>
            </a:pPr>
            <a:r>
              <a:rPr lang="en-US" b="1" dirty="0">
                <a:solidFill>
                  <a:srgbClr val="002060"/>
                </a:solidFill>
              </a:rPr>
              <a:t>Volume discounts</a:t>
            </a:r>
          </a:p>
          <a:p>
            <a:pPr marL="285750" indent="-285750">
              <a:spcAft>
                <a:spcPts val="1200"/>
              </a:spcAft>
              <a:buFont typeface="Arial" panose="020B0604020202020204" pitchFamily="34" charset="0"/>
              <a:buChar char="•"/>
            </a:pPr>
            <a:r>
              <a:rPr lang="en-US" b="1" dirty="0">
                <a:solidFill>
                  <a:srgbClr val="002060"/>
                </a:solidFill>
              </a:rPr>
              <a:t>Pharmacy expertise</a:t>
            </a:r>
          </a:p>
          <a:p>
            <a:pPr marL="285750" indent="-285750">
              <a:spcAft>
                <a:spcPts val="1200"/>
              </a:spcAft>
              <a:buFont typeface="Arial" panose="020B0604020202020204" pitchFamily="34" charset="0"/>
              <a:buChar char="•"/>
            </a:pPr>
            <a:r>
              <a:rPr lang="en-US" b="1" dirty="0">
                <a:solidFill>
                  <a:srgbClr val="002060"/>
                </a:solidFill>
              </a:rPr>
              <a:t>Transparency</a:t>
            </a:r>
          </a:p>
          <a:p>
            <a:pPr marL="285750" indent="-285750">
              <a:spcAft>
                <a:spcPts val="1200"/>
              </a:spcAft>
              <a:buFont typeface="Arial" panose="020B0604020202020204" pitchFamily="34" charset="0"/>
              <a:buChar char="•"/>
            </a:pPr>
            <a:r>
              <a:rPr lang="en-US" b="1" dirty="0">
                <a:solidFill>
                  <a:srgbClr val="002060"/>
                </a:solidFill>
              </a:rPr>
              <a:t>Clear pricing structure</a:t>
            </a:r>
          </a:p>
          <a:p>
            <a:pPr marL="285750" indent="-285750">
              <a:spcAft>
                <a:spcPts val="1200"/>
              </a:spcAft>
              <a:buFont typeface="Arial" panose="020B0604020202020204" pitchFamily="34" charset="0"/>
              <a:buChar char="•"/>
            </a:pPr>
            <a:r>
              <a:rPr lang="en-US" b="1" dirty="0">
                <a:solidFill>
                  <a:srgbClr val="002060"/>
                </a:solidFill>
              </a:rPr>
              <a:t>No hidden fees</a:t>
            </a:r>
          </a:p>
          <a:p>
            <a:pPr marL="285750" indent="-285750">
              <a:spcAft>
                <a:spcPts val="1200"/>
              </a:spcAft>
              <a:buFont typeface="Arial" panose="020B0604020202020204" pitchFamily="34" charset="0"/>
              <a:buChar char="•"/>
            </a:pPr>
            <a:r>
              <a:rPr lang="en-US" b="1" dirty="0">
                <a:solidFill>
                  <a:srgbClr val="002060"/>
                </a:solidFill>
              </a:rPr>
              <a:t>No lost rebates</a:t>
            </a:r>
          </a:p>
        </p:txBody>
      </p:sp>
      <p:sp>
        <p:nvSpPr>
          <p:cNvPr id="7" name="Rectangle 6"/>
          <p:cNvSpPr/>
          <p:nvPr/>
        </p:nvSpPr>
        <p:spPr>
          <a:xfrm>
            <a:off x="4367463" y="819189"/>
            <a:ext cx="4090737" cy="2954655"/>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solidFill>
                  <a:srgbClr val="002060"/>
                </a:solidFill>
              </a:rPr>
              <a:t>BOCES provides communications materials to introduce </a:t>
            </a:r>
            <a:r>
              <a:rPr lang="en-US" dirty="0" smtClean="0">
                <a:solidFill>
                  <a:srgbClr val="002060"/>
                </a:solidFill>
              </a:rPr>
              <a:t>program</a:t>
            </a:r>
          </a:p>
          <a:p>
            <a:pPr>
              <a:spcAft>
                <a:spcPts val="1200"/>
              </a:spcAft>
            </a:pPr>
            <a:endParaRPr lang="en-US" dirty="0">
              <a:solidFill>
                <a:srgbClr val="002060"/>
              </a:solidFill>
            </a:endParaRPr>
          </a:p>
          <a:p>
            <a:pPr marL="285750" indent="-285750">
              <a:spcAft>
                <a:spcPts val="1200"/>
              </a:spcAft>
              <a:buFont typeface="Arial" panose="020B0604020202020204" pitchFamily="34" charset="0"/>
              <a:buChar char="•"/>
            </a:pPr>
            <a:r>
              <a:rPr lang="en-US" dirty="0">
                <a:solidFill>
                  <a:srgbClr val="002060"/>
                </a:solidFill>
              </a:rPr>
              <a:t>BOCES and Keenan negotiate contracts to save districts and </a:t>
            </a:r>
            <a:r>
              <a:rPr lang="en-US" dirty="0" smtClean="0">
                <a:solidFill>
                  <a:srgbClr val="002060"/>
                </a:solidFill>
              </a:rPr>
              <a:t>municipalities</a:t>
            </a:r>
          </a:p>
          <a:p>
            <a:pPr>
              <a:spcAft>
                <a:spcPts val="1200"/>
              </a:spcAft>
            </a:pPr>
            <a:endParaRPr lang="en-US" dirty="0">
              <a:solidFill>
                <a:srgbClr val="002060"/>
              </a:solidFill>
            </a:endParaRPr>
          </a:p>
          <a:p>
            <a:pPr marL="285750" indent="-285750">
              <a:spcAft>
                <a:spcPts val="1200"/>
              </a:spcAft>
              <a:buFont typeface="Arial" panose="020B0604020202020204" pitchFamily="34" charset="0"/>
              <a:buChar char="•"/>
            </a:pPr>
            <a:r>
              <a:rPr lang="en-US" dirty="0">
                <a:solidFill>
                  <a:srgbClr val="002060"/>
                </a:solidFill>
              </a:rPr>
              <a:t>Day-to-day account services handled by Keenan (with BOCES as the liaison)</a:t>
            </a:r>
            <a:endParaRPr lang="en-US" sz="2000" dirty="0">
              <a:solidFill>
                <a:srgbClr val="002060"/>
              </a:solidFill>
            </a:endParaRPr>
          </a:p>
        </p:txBody>
      </p:sp>
    </p:spTree>
    <p:extLst>
      <p:ext uri="{BB962C8B-B14F-4D97-AF65-F5344CB8AC3E}">
        <p14:creationId xmlns:p14="http://schemas.microsoft.com/office/powerpoint/2010/main" val="71105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39605"/>
            <a:ext cx="8229600" cy="534916"/>
          </a:xfrm>
        </p:spPr>
        <p:txBody>
          <a:bodyPr/>
          <a:lstStyle/>
          <a:p>
            <a:pPr algn="ctr" eaLnBrk="1" hangingPunct="1"/>
            <a:r>
              <a:rPr lang="en-US" sz="4800" b="1" dirty="0">
                <a:solidFill>
                  <a:srgbClr val="002060"/>
                </a:solidFill>
              </a:rPr>
              <a:t>Questions</a:t>
            </a:r>
            <a:r>
              <a:rPr lang="en-US" sz="4800" b="1" dirty="0" smtClean="0">
                <a:solidFill>
                  <a:srgbClr val="002060"/>
                </a:solidFill>
              </a:rPr>
              <a:t>?</a:t>
            </a:r>
            <a:r>
              <a:rPr lang="en-US" sz="1050" b="1" dirty="0">
                <a:solidFill>
                  <a:schemeClr val="tx2">
                    <a:lumMod val="75000"/>
                  </a:schemeClr>
                </a:solidFill>
              </a:rPr>
              <a:t/>
            </a:r>
            <a:br>
              <a:rPr lang="en-US" sz="1050" b="1" dirty="0">
                <a:solidFill>
                  <a:schemeClr val="tx2">
                    <a:lumMod val="75000"/>
                  </a:schemeClr>
                </a:solidFill>
              </a:rPr>
            </a:br>
            <a:r>
              <a:rPr lang="en-US" sz="3200" b="1" i="1" dirty="0">
                <a:solidFill>
                  <a:schemeClr val="accent2">
                    <a:lumMod val="75000"/>
                  </a:schemeClr>
                </a:solidFill>
              </a:rPr>
              <a:t>Let us help you plan…now or later</a:t>
            </a: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32</a:t>
            </a:fld>
            <a:endParaRPr lang="en-US" dirty="0"/>
          </a:p>
        </p:txBody>
      </p:sp>
      <p:sp>
        <p:nvSpPr>
          <p:cNvPr id="4" name="Rectangle 3"/>
          <p:cNvSpPr/>
          <p:nvPr/>
        </p:nvSpPr>
        <p:spPr>
          <a:xfrm>
            <a:off x="1600200" y="1471632"/>
            <a:ext cx="2971800" cy="2585323"/>
          </a:xfrm>
          <a:prstGeom prst="rect">
            <a:avLst/>
          </a:prstGeom>
        </p:spPr>
        <p:txBody>
          <a:bodyPr wrap="square">
            <a:spAutoFit/>
          </a:bodyPr>
          <a:lstStyle/>
          <a:p>
            <a:pPr marL="0" indent="0">
              <a:spcBef>
                <a:spcPts val="0"/>
              </a:spcBef>
              <a:buNone/>
            </a:pPr>
            <a:r>
              <a:rPr lang="en-US" b="1" dirty="0">
                <a:solidFill>
                  <a:srgbClr val="002060"/>
                </a:solidFill>
              </a:rPr>
              <a:t>Dr. Mark Jones</a:t>
            </a:r>
            <a:br>
              <a:rPr lang="en-US" b="1" dirty="0">
                <a:solidFill>
                  <a:srgbClr val="002060"/>
                </a:solidFill>
              </a:rPr>
            </a:br>
            <a:r>
              <a:rPr lang="en-US" b="1" dirty="0">
                <a:solidFill>
                  <a:srgbClr val="002060"/>
                </a:solidFill>
              </a:rPr>
              <a:t>Chief Operating Officer</a:t>
            </a:r>
          </a:p>
          <a:p>
            <a:pPr marL="0" indent="0">
              <a:spcBef>
                <a:spcPts val="0"/>
              </a:spcBef>
              <a:buNone/>
            </a:pPr>
            <a:r>
              <a:rPr lang="en-US" b="1" dirty="0">
                <a:solidFill>
                  <a:srgbClr val="002060"/>
                </a:solidFill>
              </a:rPr>
              <a:t>(518) </a:t>
            </a:r>
            <a:r>
              <a:rPr lang="en-US" b="1" dirty="0" smtClean="0">
                <a:solidFill>
                  <a:srgbClr val="002060"/>
                </a:solidFill>
              </a:rPr>
              <a:t>862-4920</a:t>
            </a:r>
            <a:endParaRPr lang="en-US" b="1" dirty="0">
              <a:solidFill>
                <a:srgbClr val="002060"/>
              </a:solidFill>
            </a:endParaRPr>
          </a:p>
          <a:p>
            <a:pPr marL="0" indent="0">
              <a:spcBef>
                <a:spcPts val="0"/>
              </a:spcBef>
              <a:buNone/>
            </a:pPr>
            <a:r>
              <a:rPr lang="en-US" b="1" dirty="0">
                <a:solidFill>
                  <a:srgbClr val="002060"/>
                </a:solidFill>
              </a:rPr>
              <a:t>mark.jones@neric.org</a:t>
            </a:r>
          </a:p>
          <a:p>
            <a:pPr marL="0" indent="0" algn="ctr">
              <a:spcBef>
                <a:spcPts val="0"/>
              </a:spcBef>
              <a:buNone/>
            </a:pPr>
            <a:endParaRPr lang="en-US" b="1" dirty="0">
              <a:solidFill>
                <a:srgbClr val="002060"/>
              </a:solidFill>
            </a:endParaRPr>
          </a:p>
          <a:p>
            <a:pPr marL="0" indent="0">
              <a:spcBef>
                <a:spcPts val="0"/>
              </a:spcBef>
              <a:buNone/>
            </a:pPr>
            <a:r>
              <a:rPr lang="en-US" b="1" dirty="0">
                <a:solidFill>
                  <a:srgbClr val="002060"/>
                </a:solidFill>
              </a:rPr>
              <a:t>Michele Handzel, Esq.</a:t>
            </a:r>
            <a:br>
              <a:rPr lang="en-US" b="1" dirty="0">
                <a:solidFill>
                  <a:srgbClr val="002060"/>
                </a:solidFill>
              </a:rPr>
            </a:br>
            <a:r>
              <a:rPr lang="en-US" b="1" dirty="0">
                <a:solidFill>
                  <a:srgbClr val="002060"/>
                </a:solidFill>
              </a:rPr>
              <a:t>School Attorney</a:t>
            </a:r>
          </a:p>
          <a:p>
            <a:pPr marL="0" indent="0">
              <a:spcBef>
                <a:spcPts val="0"/>
              </a:spcBef>
              <a:buNone/>
            </a:pPr>
            <a:r>
              <a:rPr lang="en-US" b="1" dirty="0">
                <a:solidFill>
                  <a:srgbClr val="002060"/>
                </a:solidFill>
              </a:rPr>
              <a:t>(518) 464-5139</a:t>
            </a:r>
          </a:p>
          <a:p>
            <a:pPr marL="0" indent="0">
              <a:spcBef>
                <a:spcPts val="0"/>
              </a:spcBef>
              <a:buNone/>
            </a:pPr>
            <a:r>
              <a:rPr lang="en-US" b="1" dirty="0">
                <a:solidFill>
                  <a:srgbClr val="002060"/>
                </a:solidFill>
              </a:rPr>
              <a:t>michele.handzel@neric.org</a:t>
            </a:r>
          </a:p>
        </p:txBody>
      </p:sp>
    </p:spTree>
    <p:extLst>
      <p:ext uri="{BB962C8B-B14F-4D97-AF65-F5344CB8AC3E}">
        <p14:creationId xmlns:p14="http://schemas.microsoft.com/office/powerpoint/2010/main" val="377251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67392"/>
            <a:ext cx="8229600" cy="857250"/>
          </a:xfrm>
        </p:spPr>
        <p:txBody>
          <a:bodyPr/>
          <a:lstStyle/>
          <a:p>
            <a:pPr algn="ctr" eaLnBrk="1" hangingPunct="1"/>
            <a:r>
              <a:rPr lang="en-US" sz="4000" b="1" dirty="0">
                <a:solidFill>
                  <a:srgbClr val="002060"/>
                </a:solidFill>
              </a:rPr>
              <a:t>Understanding the Rules of the Game</a:t>
            </a:r>
            <a:endParaRPr lang="en-US" sz="4000" b="1" dirty="0">
              <a:solidFill>
                <a:srgbClr val="002060"/>
              </a:solidFill>
              <a:latin typeface="Calibri" charset="0"/>
            </a:endParaRPr>
          </a:p>
        </p:txBody>
      </p:sp>
      <p:sp>
        <p:nvSpPr>
          <p:cNvPr id="19458" name="Content Placeholder 4"/>
          <p:cNvSpPr>
            <a:spLocks noGrp="1"/>
          </p:cNvSpPr>
          <p:nvPr>
            <p:ph idx="1"/>
          </p:nvPr>
        </p:nvSpPr>
        <p:spPr>
          <a:xfrm>
            <a:off x="457200" y="1472267"/>
            <a:ext cx="8229600" cy="2326791"/>
          </a:xfrm>
        </p:spPr>
        <p:txBody>
          <a:bodyPr/>
          <a:lstStyle/>
          <a:p>
            <a:r>
              <a:rPr lang="en-US" dirty="0">
                <a:solidFill>
                  <a:srgbClr val="002060"/>
                </a:solidFill>
              </a:rPr>
              <a:t>The pharmacy and prescription drug industry </a:t>
            </a:r>
            <a:r>
              <a:rPr lang="en-US" dirty="0" smtClean="0">
                <a:solidFill>
                  <a:srgbClr val="002060"/>
                </a:solidFill>
              </a:rPr>
              <a:t>have </a:t>
            </a:r>
            <a:r>
              <a:rPr lang="en-US" dirty="0">
                <a:solidFill>
                  <a:srgbClr val="002060"/>
                </a:solidFill>
              </a:rPr>
              <a:t>been dominated and controlled by a very complex and unregulated business structure, which </a:t>
            </a:r>
            <a:r>
              <a:rPr lang="en-US" dirty="0" smtClean="0">
                <a:solidFill>
                  <a:srgbClr val="002060"/>
                </a:solidFill>
              </a:rPr>
              <a:t>has </a:t>
            </a:r>
            <a:r>
              <a:rPr lang="en-US" dirty="0">
                <a:solidFill>
                  <a:srgbClr val="002060"/>
                </a:solidFill>
              </a:rPr>
              <a:t>allowed pharmaceutical manufactures and </a:t>
            </a:r>
            <a:r>
              <a:rPr lang="en-US" dirty="0" smtClean="0">
                <a:solidFill>
                  <a:srgbClr val="002060"/>
                </a:solidFill>
              </a:rPr>
              <a:t>Pharmacy Benefit Management Companies (PBM) </a:t>
            </a:r>
            <a:r>
              <a:rPr lang="en-US" dirty="0">
                <a:solidFill>
                  <a:srgbClr val="002060"/>
                </a:solidFill>
              </a:rPr>
              <a:t>to reap incredible profits </a:t>
            </a:r>
            <a:r>
              <a:rPr lang="en-US" dirty="0" smtClean="0">
                <a:solidFill>
                  <a:srgbClr val="002060"/>
                </a:solidFill>
              </a:rPr>
              <a:t>at </a:t>
            </a:r>
            <a:r>
              <a:rPr lang="en-US" dirty="0">
                <a:solidFill>
                  <a:srgbClr val="002060"/>
                </a:solidFill>
              </a:rPr>
              <a:t>the expense </a:t>
            </a:r>
            <a:r>
              <a:rPr lang="en-US" dirty="0" smtClean="0">
                <a:solidFill>
                  <a:srgbClr val="002060"/>
                </a:solidFill>
              </a:rPr>
              <a:t>of </a:t>
            </a:r>
            <a:r>
              <a:rPr lang="en-US" dirty="0">
                <a:solidFill>
                  <a:srgbClr val="002060"/>
                </a:solidFill>
              </a:rPr>
              <a:t>public schools.</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5</a:t>
            </a:fld>
            <a:endParaRPr lang="en-US" dirty="0"/>
          </a:p>
        </p:txBody>
      </p:sp>
      <p:sp>
        <p:nvSpPr>
          <p:cNvPr id="3" name="Rectangle 2"/>
          <p:cNvSpPr/>
          <p:nvPr/>
        </p:nvSpPr>
        <p:spPr>
          <a:xfrm>
            <a:off x="1735046" y="434101"/>
            <a:ext cx="5172698" cy="646331"/>
          </a:xfrm>
          <a:prstGeom prst="rect">
            <a:avLst/>
          </a:prstGeom>
        </p:spPr>
        <p:txBody>
          <a:bodyPr wrap="none">
            <a:spAutoFit/>
          </a:bodyPr>
          <a:lstStyle/>
          <a:p>
            <a:r>
              <a:rPr lang="en-US" sz="3600" b="1" dirty="0">
                <a:solidFill>
                  <a:srgbClr val="002060"/>
                </a:solidFill>
              </a:rPr>
              <a:t>Another view of the game</a:t>
            </a:r>
            <a:endParaRPr lang="en-US" sz="3600" dirty="0">
              <a:solidFill>
                <a:srgbClr val="002060"/>
              </a:solidFill>
            </a:endParaRPr>
          </a:p>
        </p:txBody>
      </p:sp>
      <p:pic>
        <p:nvPicPr>
          <p:cNvPr id="8" name="Picture 7"/>
          <p:cNvPicPr>
            <a:picLocks noChangeAspect="1"/>
          </p:cNvPicPr>
          <p:nvPr/>
        </p:nvPicPr>
        <p:blipFill>
          <a:blip r:embed="rId2"/>
          <a:stretch>
            <a:fillRect/>
          </a:stretch>
        </p:blipFill>
        <p:spPr>
          <a:xfrm>
            <a:off x="753979" y="883682"/>
            <a:ext cx="7119018" cy="3147712"/>
          </a:xfrm>
          <a:prstGeom prst="rect">
            <a:avLst/>
          </a:prstGeom>
        </p:spPr>
      </p:pic>
      <p:sp>
        <p:nvSpPr>
          <p:cNvPr id="4" name="Rectangle 3"/>
          <p:cNvSpPr/>
          <p:nvPr/>
        </p:nvSpPr>
        <p:spPr>
          <a:xfrm>
            <a:off x="1905000" y="1245541"/>
            <a:ext cx="4572000" cy="923330"/>
          </a:xfrm>
          <a:prstGeom prst="rect">
            <a:avLst/>
          </a:prstGeom>
        </p:spPr>
        <p:txBody>
          <a:bodyPr>
            <a:spAutoFit/>
          </a:bodyPr>
          <a:lstStyle/>
          <a:p>
            <a:pPr algn="ctr"/>
            <a:r>
              <a:rPr lang="en-US" b="1" dirty="0">
                <a:solidFill>
                  <a:srgbClr val="002060"/>
                </a:solidFill>
              </a:rPr>
              <a:t>Pharmacy industry players</a:t>
            </a:r>
            <a:br>
              <a:rPr lang="en-US" b="1" dirty="0">
                <a:solidFill>
                  <a:srgbClr val="002060"/>
                </a:solidFill>
              </a:rPr>
            </a:br>
            <a:r>
              <a:rPr lang="en-US" b="1" dirty="0">
                <a:solidFill>
                  <a:srgbClr val="002060"/>
                </a:solidFill>
              </a:rPr>
              <a:t>are in a virtual black box with little to no regulatory control</a:t>
            </a:r>
          </a:p>
        </p:txBody>
      </p:sp>
      <p:sp>
        <p:nvSpPr>
          <p:cNvPr id="5" name="Rectangle 4"/>
          <p:cNvSpPr/>
          <p:nvPr/>
        </p:nvSpPr>
        <p:spPr>
          <a:xfrm rot="18091682">
            <a:off x="6656220" y="2406270"/>
            <a:ext cx="1494705" cy="369332"/>
          </a:xfrm>
          <a:prstGeom prst="rect">
            <a:avLst/>
          </a:prstGeom>
        </p:spPr>
        <p:txBody>
          <a:bodyPr wrap="none">
            <a:spAutoFit/>
          </a:bodyPr>
          <a:lstStyle/>
          <a:p>
            <a:r>
              <a:rPr lang="en-US" b="1" dirty="0">
                <a:solidFill>
                  <a:schemeClr val="bg1"/>
                </a:solidFill>
              </a:rPr>
              <a:t>Pharm profits</a:t>
            </a:r>
          </a:p>
        </p:txBody>
      </p:sp>
      <p:sp>
        <p:nvSpPr>
          <p:cNvPr id="9" name="TextBox 8"/>
          <p:cNvSpPr txBox="1"/>
          <p:nvPr/>
        </p:nvSpPr>
        <p:spPr>
          <a:xfrm rot="20957627">
            <a:off x="6270366" y="1703450"/>
            <a:ext cx="791633" cy="307777"/>
          </a:xfrm>
          <a:prstGeom prst="rect">
            <a:avLst/>
          </a:prstGeom>
          <a:noFill/>
        </p:spPr>
        <p:txBody>
          <a:bodyPr wrap="square" rtlCol="0">
            <a:spAutoFit/>
          </a:bodyPr>
          <a:lstStyle/>
          <a:p>
            <a:r>
              <a:rPr lang="en-US" sz="1400" b="1" dirty="0" smtClean="0">
                <a:solidFill>
                  <a:srgbClr val="FFFFFF"/>
                </a:solidFill>
              </a:rPr>
              <a:t>Your</a:t>
            </a:r>
            <a:endParaRPr lang="en-US" sz="1400" b="1" dirty="0">
              <a:solidFill>
                <a:srgbClr val="FFFFFF"/>
              </a:solidFill>
            </a:endParaRPr>
          </a:p>
        </p:txBody>
      </p:sp>
      <p:sp>
        <p:nvSpPr>
          <p:cNvPr id="10" name="TextBox 9"/>
          <p:cNvSpPr txBox="1"/>
          <p:nvPr/>
        </p:nvSpPr>
        <p:spPr>
          <a:xfrm rot="17315270">
            <a:off x="6475833" y="1322427"/>
            <a:ext cx="791633" cy="307777"/>
          </a:xfrm>
          <a:prstGeom prst="rect">
            <a:avLst/>
          </a:prstGeom>
          <a:noFill/>
        </p:spPr>
        <p:txBody>
          <a:bodyPr wrap="square" rtlCol="0">
            <a:spAutoFit/>
          </a:bodyPr>
          <a:lstStyle/>
          <a:p>
            <a:r>
              <a:rPr lang="en-US" sz="1400" b="1" dirty="0" smtClean="0">
                <a:solidFill>
                  <a:srgbClr val="FFFFFF"/>
                </a:solidFill>
              </a:rPr>
              <a:t>costs</a:t>
            </a:r>
            <a:endParaRPr lang="en-US" sz="1400" b="1" dirty="0">
              <a:solidFill>
                <a:srgbClr val="FFFFFF"/>
              </a:solidFill>
            </a:endParaRPr>
          </a:p>
        </p:txBody>
      </p:sp>
    </p:spTree>
    <p:extLst>
      <p:ext uri="{BB962C8B-B14F-4D97-AF65-F5344CB8AC3E}">
        <p14:creationId xmlns:p14="http://schemas.microsoft.com/office/powerpoint/2010/main" val="247484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549476"/>
            <a:ext cx="6616530" cy="4113420"/>
          </a:xfrm>
          <a:prstGeom prst="rect">
            <a:avLst/>
          </a:prstGeom>
          <a:solidFill>
            <a:srgbClr val="F8D0D0"/>
          </a:solidFill>
          <a:ln>
            <a:noFill/>
          </a:ln>
          <a:effectLst/>
          <a:extLst/>
        </p:spPr>
      </p:pic>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6</a:t>
            </a:fld>
            <a:endParaRPr lang="en-US" dirty="0"/>
          </a:p>
        </p:txBody>
      </p:sp>
    </p:spTree>
    <p:extLst>
      <p:ext uri="{BB962C8B-B14F-4D97-AF65-F5344CB8AC3E}">
        <p14:creationId xmlns:p14="http://schemas.microsoft.com/office/powerpoint/2010/main" val="425990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504950"/>
            <a:ext cx="8229600" cy="534916"/>
          </a:xfrm>
        </p:spPr>
        <p:txBody>
          <a:bodyPr/>
          <a:lstStyle/>
          <a:p>
            <a:pPr algn="ctr" eaLnBrk="1" hangingPunct="1"/>
            <a:r>
              <a:rPr lang="en-US" sz="4000" b="1" dirty="0" smtClean="0">
                <a:solidFill>
                  <a:srgbClr val="002060"/>
                </a:solidFill>
              </a:rPr>
              <a:t>Where are the Savings in Our Pharmacy Benefit Program?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7</a:t>
            </a:fld>
            <a:endParaRPr lang="en-US" dirty="0"/>
          </a:p>
        </p:txBody>
      </p:sp>
    </p:spTree>
    <p:extLst>
      <p:ext uri="{BB962C8B-B14F-4D97-AF65-F5344CB8AC3E}">
        <p14:creationId xmlns:p14="http://schemas.microsoft.com/office/powerpoint/2010/main" val="109886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8</a:t>
            </a:fld>
            <a:endParaRPr lang="en-US" dirty="0"/>
          </a:p>
        </p:txBody>
      </p:sp>
      <p:sp>
        <p:nvSpPr>
          <p:cNvPr id="2" name="Rectangle 1"/>
          <p:cNvSpPr/>
          <p:nvPr/>
        </p:nvSpPr>
        <p:spPr>
          <a:xfrm>
            <a:off x="2362200" y="202440"/>
            <a:ext cx="4572000" cy="830997"/>
          </a:xfrm>
          <a:prstGeom prst="rect">
            <a:avLst/>
          </a:prstGeom>
        </p:spPr>
        <p:txBody>
          <a:bodyPr>
            <a:spAutoFit/>
          </a:bodyPr>
          <a:lstStyle/>
          <a:p>
            <a:pPr algn="ctr"/>
            <a:r>
              <a:rPr lang="en-US" sz="2400" b="1" dirty="0" smtClean="0">
                <a:solidFill>
                  <a:srgbClr val="002060"/>
                </a:solidFill>
              </a:rPr>
              <a:t>Factor #1- System Complexity</a:t>
            </a:r>
          </a:p>
          <a:p>
            <a:pPr algn="ctr"/>
            <a:r>
              <a:rPr lang="en-US" sz="2400" b="1" dirty="0" smtClean="0">
                <a:solidFill>
                  <a:srgbClr val="002060"/>
                </a:solidFill>
              </a:rPr>
              <a:t>Creates Relationship Confusion</a:t>
            </a:r>
            <a:endParaRPr lang="en-US" sz="2400"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512" y="1019196"/>
            <a:ext cx="5722026" cy="3790951"/>
          </a:xfrm>
          <a:prstGeom prst="rect">
            <a:avLst/>
          </a:prstGeom>
        </p:spPr>
      </p:pic>
    </p:spTree>
    <p:extLst>
      <p:ext uri="{BB962C8B-B14F-4D97-AF65-F5344CB8AC3E}">
        <p14:creationId xmlns:p14="http://schemas.microsoft.com/office/powerpoint/2010/main" val="289073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4000" b="1" dirty="0" smtClean="0">
                <a:solidFill>
                  <a:srgbClr val="002060"/>
                </a:solidFill>
              </a:rPr>
              <a:t>Factor #2 – Role Confusion</a:t>
            </a: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9</a:t>
            </a:fld>
            <a:endParaRPr lang="en-US" dirty="0"/>
          </a:p>
        </p:txBody>
      </p:sp>
      <p:sp>
        <p:nvSpPr>
          <p:cNvPr id="4" name="Rectangle 3"/>
          <p:cNvSpPr/>
          <p:nvPr/>
        </p:nvSpPr>
        <p:spPr>
          <a:xfrm>
            <a:off x="1600200" y="1428750"/>
            <a:ext cx="5181600" cy="3108543"/>
          </a:xfrm>
          <a:prstGeom prst="rect">
            <a:avLst/>
          </a:prstGeom>
        </p:spPr>
        <p:txBody>
          <a:bodyPr wrap="square">
            <a:spAutoFit/>
          </a:bodyPr>
          <a:lstStyle/>
          <a:p>
            <a:pPr marL="457200" indent="-457200">
              <a:spcBef>
                <a:spcPts val="0"/>
              </a:spcBef>
              <a:buFont typeface="Arial" panose="020B0604020202020204" pitchFamily="34" charset="0"/>
              <a:buChar char="•"/>
            </a:pPr>
            <a:r>
              <a:rPr lang="en-US" sz="2800" b="1" dirty="0" smtClean="0">
                <a:solidFill>
                  <a:srgbClr val="002060"/>
                </a:solidFill>
              </a:rPr>
              <a:t>Broker – District</a:t>
            </a:r>
          </a:p>
          <a:p>
            <a:pPr marL="457200" indent="-457200">
              <a:spcBef>
                <a:spcPts val="0"/>
              </a:spcBef>
              <a:buFont typeface="Arial" panose="020B0604020202020204" pitchFamily="34" charset="0"/>
              <a:buChar char="•"/>
            </a:pPr>
            <a:r>
              <a:rPr lang="en-US" sz="2800" b="1" dirty="0" smtClean="0">
                <a:solidFill>
                  <a:srgbClr val="002060"/>
                </a:solidFill>
              </a:rPr>
              <a:t>Broker – PBM</a:t>
            </a:r>
          </a:p>
          <a:p>
            <a:pPr marL="457200" indent="-457200">
              <a:spcBef>
                <a:spcPts val="0"/>
              </a:spcBef>
              <a:buFont typeface="Arial" panose="020B0604020202020204" pitchFamily="34" charset="0"/>
              <a:buChar char="•"/>
            </a:pPr>
            <a:r>
              <a:rPr lang="en-US" sz="2800" b="1" dirty="0" smtClean="0">
                <a:solidFill>
                  <a:srgbClr val="002060"/>
                </a:solidFill>
              </a:rPr>
              <a:t>Manufacturer – PBM</a:t>
            </a:r>
          </a:p>
          <a:p>
            <a:pPr marL="457200" indent="-457200">
              <a:spcBef>
                <a:spcPts val="0"/>
              </a:spcBef>
              <a:buFont typeface="Arial" panose="020B0604020202020204" pitchFamily="34" charset="0"/>
              <a:buChar char="•"/>
            </a:pPr>
            <a:r>
              <a:rPr lang="en-US" sz="2800" b="1" dirty="0" smtClean="0">
                <a:solidFill>
                  <a:srgbClr val="002060"/>
                </a:solidFill>
              </a:rPr>
              <a:t>PBM – Wholesale Entities</a:t>
            </a:r>
          </a:p>
          <a:p>
            <a:pPr marL="457200" indent="-457200">
              <a:spcBef>
                <a:spcPts val="0"/>
              </a:spcBef>
              <a:buFont typeface="Arial" panose="020B0604020202020204" pitchFamily="34" charset="0"/>
              <a:buChar char="•"/>
            </a:pPr>
            <a:r>
              <a:rPr lang="en-US" sz="2800" b="1" dirty="0" smtClean="0">
                <a:solidFill>
                  <a:srgbClr val="002060"/>
                </a:solidFill>
              </a:rPr>
              <a:t>Insurance Provider – PBM</a:t>
            </a:r>
          </a:p>
          <a:p>
            <a:pPr marL="457200" indent="-457200">
              <a:spcBef>
                <a:spcPts val="0"/>
              </a:spcBef>
              <a:buFont typeface="Arial" panose="020B0604020202020204" pitchFamily="34" charset="0"/>
              <a:buChar char="•"/>
            </a:pPr>
            <a:r>
              <a:rPr lang="en-US" sz="2800" b="1" dirty="0" smtClean="0">
                <a:solidFill>
                  <a:srgbClr val="002060"/>
                </a:solidFill>
              </a:rPr>
              <a:t>District – Insurance Provider</a:t>
            </a:r>
          </a:p>
          <a:p>
            <a:pPr marL="457200" indent="-457200">
              <a:spcBef>
                <a:spcPts val="0"/>
              </a:spcBef>
              <a:buFont typeface="Arial" panose="020B0604020202020204" pitchFamily="34" charset="0"/>
              <a:buChar char="•"/>
            </a:pPr>
            <a:r>
              <a:rPr lang="en-US" sz="2800" b="1" dirty="0" smtClean="0">
                <a:solidFill>
                  <a:srgbClr val="002060"/>
                </a:solidFill>
              </a:rPr>
              <a:t>Insurance Provider – Broker</a:t>
            </a:r>
            <a:endParaRPr lang="en-US" sz="2800" b="1" dirty="0">
              <a:solidFill>
                <a:srgbClr val="002060"/>
              </a:solidFill>
            </a:endParaRPr>
          </a:p>
        </p:txBody>
      </p:sp>
    </p:spTree>
    <p:extLst>
      <p:ext uri="{BB962C8B-B14F-4D97-AF65-F5344CB8AC3E}">
        <p14:creationId xmlns:p14="http://schemas.microsoft.com/office/powerpoint/2010/main" val="154134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italRegionBOCES_CommsTheme_2015">
  <a:themeElements>
    <a:clrScheme name="NERIC 1">
      <a:dk1>
        <a:srgbClr val="0D2040"/>
      </a:dk1>
      <a:lt1>
        <a:srgbClr val="FFFFFF"/>
      </a:lt1>
      <a:dk2>
        <a:srgbClr val="535353"/>
      </a:dk2>
      <a:lt2>
        <a:srgbClr val="C1C1C1"/>
      </a:lt2>
      <a:accent1>
        <a:srgbClr val="F3A526"/>
      </a:accent1>
      <a:accent2>
        <a:srgbClr val="DD2624"/>
      </a:accent2>
      <a:accent3>
        <a:srgbClr val="118DD5"/>
      </a:accent3>
      <a:accent4>
        <a:srgbClr val="647280"/>
      </a:accent4>
      <a:accent5>
        <a:srgbClr val="3E8F23"/>
      </a:accent5>
      <a:accent6>
        <a:srgbClr val="7E4AC2"/>
      </a:accent6>
      <a:hlink>
        <a:srgbClr val="118DD5"/>
      </a:hlink>
      <a:folHlink>
        <a:srgbClr val="7E4A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2525</TotalTime>
  <Words>1720</Words>
  <Application>Microsoft Office PowerPoint</Application>
  <PresentationFormat>On-screen Show (16:9)</PresentationFormat>
  <Paragraphs>273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Calibri</vt:lpstr>
      <vt:lpstr>CapitalRegionBOCES_CommsTheme_2015</vt:lpstr>
      <vt:lpstr>BIG Pharma….the savings you can’t see </vt:lpstr>
      <vt:lpstr>Definitions</vt:lpstr>
      <vt:lpstr>Definitions</vt:lpstr>
      <vt:lpstr>Understanding the Rules of the Game</vt:lpstr>
      <vt:lpstr>PowerPoint Presentation</vt:lpstr>
      <vt:lpstr>PowerPoint Presentation</vt:lpstr>
      <vt:lpstr>Where are the Savings in Our Pharmacy Benefit Program?   </vt:lpstr>
      <vt:lpstr>PowerPoint Presentation</vt:lpstr>
      <vt:lpstr>Factor #2 – Role Confusion</vt:lpstr>
      <vt:lpstr>Factor #3 – Lack of Purchasing Volume</vt:lpstr>
      <vt:lpstr>Factor #4 – Health Benefit Brokers</vt:lpstr>
      <vt:lpstr>Factor #5 – The PBM Contract</vt:lpstr>
      <vt:lpstr>What are “Optics”</vt:lpstr>
      <vt:lpstr>Optic Example #1  Zero Balance Due Claims (ZBC) </vt:lpstr>
      <vt:lpstr>Optic Example #1  Zero Balance Due Claims, con’t </vt:lpstr>
      <vt:lpstr>Optic Example #2  Terms/Definitions Optic </vt:lpstr>
      <vt:lpstr>Optic Example #2  Terms/Definitions Optic-con’t </vt:lpstr>
      <vt:lpstr>Optic Example #3 Sufficient Supply Optic </vt:lpstr>
      <vt:lpstr>Optic Example #3 Sufficient Supply Optic -con’t </vt:lpstr>
      <vt:lpstr>Optics Summary</vt:lpstr>
      <vt:lpstr>How do We Change the rules of the Game?</vt:lpstr>
      <vt:lpstr>Asking the right questions during the RFP process with your insurance broker</vt:lpstr>
      <vt:lpstr>Ask the right questions during the RFP process with your insurance broker</vt:lpstr>
      <vt:lpstr>Step #2-The Better Solution</vt:lpstr>
      <vt:lpstr>PowerPoint Presentation</vt:lpstr>
      <vt:lpstr>BOCES’ shared model</vt:lpstr>
      <vt:lpstr>PowerPoint Presentation</vt:lpstr>
      <vt:lpstr>PowerPoint Presentation</vt:lpstr>
      <vt:lpstr>Questions????</vt:lpstr>
      <vt:lpstr>Pharmacy Purchasing Coalition</vt:lpstr>
      <vt:lpstr>Pharmacy coalition service</vt:lpstr>
      <vt:lpstr>Questions? Let us help you plan…now or later</vt:lpstr>
    </vt:vector>
  </TitlesOfParts>
  <Company>Capital Region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Pacelli</dc:creator>
  <cp:lastModifiedBy>Vicky Schweizer</cp:lastModifiedBy>
  <cp:revision>347</cp:revision>
  <cp:lastPrinted>2017-03-09T13:48:07Z</cp:lastPrinted>
  <dcterms:created xsi:type="dcterms:W3CDTF">2015-09-15T15:01:08Z</dcterms:created>
  <dcterms:modified xsi:type="dcterms:W3CDTF">2017-03-09T18:51:51Z</dcterms:modified>
</cp:coreProperties>
</file>