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6"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1" r:id="rId33"/>
    <p:sldId id="290"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5" autoAdjust="0"/>
  </p:normalViewPr>
  <p:slideViewPr>
    <p:cSldViewPr>
      <p:cViewPr varScale="1">
        <p:scale>
          <a:sx n="90" d="100"/>
          <a:sy n="90" d="100"/>
        </p:scale>
        <p:origin x="-240" y="-102"/>
      </p:cViewPr>
      <p:guideLst>
        <p:guide orient="horz" pos="2160"/>
        <p:guide pos="2880"/>
      </p:guideLst>
    </p:cSldViewPr>
  </p:slideViewPr>
  <p:outlineViewPr>
    <p:cViewPr>
      <p:scale>
        <a:sx n="33" d="100"/>
        <a:sy n="33" d="100"/>
      </p:scale>
      <p:origin x="36" y="107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BE2FEB8-EC0A-4F1D-9E6C-F7A0EA91AC28}" type="datetimeFigureOut">
              <a:rPr lang="en-CA" smtClean="0"/>
              <a:t>2017-02-24</a:t>
            </a:fld>
            <a:endParaRPr lang="en-C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8449351-E627-4917-8B0B-1FDA586DAA5E}" type="slidenum">
              <a:rPr lang="en-CA" smtClean="0"/>
              <a:t>‹#›</a:t>
            </a:fld>
            <a:endParaRPr lang="en-CA"/>
          </a:p>
        </p:txBody>
      </p:sp>
    </p:spTree>
    <p:extLst>
      <p:ext uri="{BB962C8B-B14F-4D97-AF65-F5344CB8AC3E}">
        <p14:creationId xmlns:p14="http://schemas.microsoft.com/office/powerpoint/2010/main" val="1585988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8449351-E627-4917-8B0B-1FDA586DAA5E}" type="slidenum">
              <a:rPr lang="en-CA" smtClean="0"/>
              <a:t>21</a:t>
            </a:fld>
            <a:endParaRPr lang="en-CA"/>
          </a:p>
        </p:txBody>
      </p:sp>
    </p:spTree>
    <p:extLst>
      <p:ext uri="{BB962C8B-B14F-4D97-AF65-F5344CB8AC3E}">
        <p14:creationId xmlns:p14="http://schemas.microsoft.com/office/powerpoint/2010/main" val="1443077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19" name="Footer Placeholder 18"/>
          <p:cNvSpPr>
            <a:spLocks noGrp="1"/>
          </p:cNvSpPr>
          <p:nvPr>
            <p:ph type="ftr" sz="quarter" idx="11"/>
          </p:nvPr>
        </p:nvSpPr>
        <p:spPr/>
        <p:txBody>
          <a:bodyPr/>
          <a:lstStyle/>
          <a:p>
            <a:endParaRPr lang="en-CA" dirty="0"/>
          </a:p>
        </p:txBody>
      </p:sp>
      <p:sp>
        <p:nvSpPr>
          <p:cNvPr id="27" name="Slide Number Placeholder 26"/>
          <p:cNvSpPr>
            <a:spLocks noGrp="1"/>
          </p:cNvSpPr>
          <p:nvPr>
            <p:ph type="sldNum" sz="quarter" idx="12"/>
          </p:nvPr>
        </p:nvSpPr>
        <p:spPr/>
        <p:txBody>
          <a:bodyPr/>
          <a:lstStyle/>
          <a:p>
            <a:fld id="{73D86753-E27A-48A6-B16C-27B6E2D125D8}" type="slidenum">
              <a:rPr lang="en-CA" smtClean="0"/>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3D86753-E27A-48A6-B16C-27B6E2D125D8}" type="slidenum">
              <a:rPr lang="en-CA" smtClean="0"/>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3D86753-E27A-48A6-B16C-27B6E2D125D8}"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E2B6F1-1031-4739-A4AD-47B09DA2B459}" type="datetimeFigureOut">
              <a:rPr lang="en-CA" smtClean="0"/>
              <a:t>2017-02-24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a:xfrm>
            <a:off x="8077200" y="6356350"/>
            <a:ext cx="609600" cy="365125"/>
          </a:xfrm>
        </p:spPr>
        <p:txBody>
          <a:bodyPr/>
          <a:lstStyle/>
          <a:p>
            <a:fld id="{73D86753-E27A-48A6-B16C-27B6E2D125D8}" type="slidenum">
              <a:rPr lang="en-CA" smtClean="0"/>
              <a:t>‹#›</a:t>
            </a:fld>
            <a:endParaRPr lang="en-C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E2B6F1-1031-4739-A4AD-47B09DA2B459}" type="datetimeFigureOut">
              <a:rPr lang="en-CA" smtClean="0"/>
              <a:t>2017-02-24</a:t>
            </a:fld>
            <a:endParaRPr lang="en-C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D86753-E27A-48A6-B16C-27B6E2D125D8}" type="slidenum">
              <a:rPr lang="en-CA" smtClean="0"/>
              <a:t>‹#›</a:t>
            </a:fld>
            <a:endParaRPr lang="en-C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105400"/>
            <a:ext cx="8001000" cy="2057400"/>
          </a:xfrm>
        </p:spPr>
        <p:txBody>
          <a:bodyPr>
            <a:normAutofit/>
          </a:bodyPr>
          <a:lstStyle/>
          <a:p>
            <a:r>
              <a:rPr lang="en-US" sz="2400" dirty="0" smtClean="0"/>
              <a:t>Lynne Griffith-Jones</a:t>
            </a:r>
          </a:p>
          <a:p>
            <a:r>
              <a:rPr lang="en-US" sz="2400" dirty="0" smtClean="0"/>
              <a:t>Superintendent of Human Resources</a:t>
            </a:r>
          </a:p>
          <a:p>
            <a:endParaRPr lang="en-US" sz="1600" dirty="0"/>
          </a:p>
          <a:p>
            <a:r>
              <a:rPr lang="en-US" sz="1900" dirty="0" smtClean="0"/>
              <a:t>NAEN CONFERENCE 			                                 March 2017</a:t>
            </a:r>
            <a:endParaRPr lang="en-CA" sz="1900" dirty="0"/>
          </a:p>
        </p:txBody>
      </p:sp>
      <p:sp>
        <p:nvSpPr>
          <p:cNvPr id="4" name="Title 3"/>
          <p:cNvSpPr>
            <a:spLocks noGrp="1"/>
          </p:cNvSpPr>
          <p:nvPr>
            <p:ph type="ctrTitle"/>
          </p:nvPr>
        </p:nvSpPr>
        <p:spPr>
          <a:xfrm>
            <a:off x="609600" y="1828800"/>
            <a:ext cx="7851648" cy="2667000"/>
          </a:xfrm>
          <a:noFill/>
        </p:spPr>
        <p:txBody>
          <a:bodyPr>
            <a:noAutofit/>
          </a:bodyPr>
          <a:lstStyle/>
          <a:p>
            <a:pPr algn="ctr"/>
            <a:r>
              <a:rPr lang="en-US" sz="4500" dirty="0" smtClean="0">
                <a:solidFill>
                  <a:schemeClr val="tx1"/>
                </a:solidFill>
                <a:effectLst/>
                <a:latin typeface="Constantia" panose="02030602050306030303" pitchFamily="18" charset="0"/>
              </a:rPr>
              <a:t>The Teacher Performance Appraisal (TPA) Experience in Thames Valley District School Board</a:t>
            </a:r>
            <a:endParaRPr lang="en-CA" sz="4500" dirty="0">
              <a:solidFill>
                <a:schemeClr val="tx1"/>
              </a:solidFill>
              <a:effectLst/>
              <a:latin typeface="Constantia" panose="02030602050306030303"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304800"/>
            <a:ext cx="2253996" cy="925068"/>
          </a:xfrm>
          <a:prstGeom prst="rect">
            <a:avLst/>
          </a:prstGeom>
        </p:spPr>
      </p:pic>
    </p:spTree>
    <p:extLst>
      <p:ext uri="{BB962C8B-B14F-4D97-AF65-F5344CB8AC3E}">
        <p14:creationId xmlns:p14="http://schemas.microsoft.com/office/powerpoint/2010/main" val="1647953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Summative Form </a:t>
            </a:r>
            <a:br>
              <a:rPr lang="en-US" dirty="0" smtClean="0"/>
            </a:br>
            <a:r>
              <a:rPr lang="en-US" dirty="0" smtClean="0"/>
              <a:t>allows principals to:</a:t>
            </a:r>
            <a:endParaRPr lang="en-CA" dirty="0"/>
          </a:p>
        </p:txBody>
      </p:sp>
      <p:sp>
        <p:nvSpPr>
          <p:cNvPr id="3" name="Content Placeholder 2"/>
          <p:cNvSpPr>
            <a:spLocks noGrp="1"/>
          </p:cNvSpPr>
          <p:nvPr>
            <p:ph idx="1"/>
          </p:nvPr>
        </p:nvSpPr>
        <p:spPr>
          <a:xfrm>
            <a:off x="457200" y="2621280"/>
            <a:ext cx="8229600" cy="3093720"/>
          </a:xfrm>
        </p:spPr>
        <p:txBody>
          <a:bodyPr/>
          <a:lstStyle/>
          <a:p>
            <a:endParaRPr lang="en-US" dirty="0" smtClean="0"/>
          </a:p>
          <a:p>
            <a:r>
              <a:rPr lang="en-US" dirty="0" smtClean="0"/>
              <a:t>Comment on identified and other observed competencies (identified in discussion with the teacher) as the focus of the teacher’s performance appraisal </a:t>
            </a:r>
            <a:r>
              <a:rPr lang="en-US" dirty="0" smtClean="0"/>
              <a:t>and/or </a:t>
            </a:r>
            <a:r>
              <a:rPr lang="en-US" dirty="0" smtClean="0"/>
              <a:t>observed in the TPA</a:t>
            </a:r>
            <a:endParaRPr lang="en-CA" dirty="0"/>
          </a:p>
        </p:txBody>
      </p:sp>
    </p:spTree>
    <p:extLst>
      <p:ext uri="{BB962C8B-B14F-4D97-AF65-F5344CB8AC3E}">
        <p14:creationId xmlns:p14="http://schemas.microsoft.com/office/powerpoint/2010/main" val="3659201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Features and Requirements  of Summative Report</a:t>
            </a:r>
            <a:endParaRPr lang="en-CA" dirty="0"/>
          </a:p>
        </p:txBody>
      </p:sp>
      <p:sp>
        <p:nvSpPr>
          <p:cNvPr id="3" name="Content Placeholder 2"/>
          <p:cNvSpPr>
            <a:spLocks noGrp="1"/>
          </p:cNvSpPr>
          <p:nvPr>
            <p:ph idx="1"/>
          </p:nvPr>
        </p:nvSpPr>
        <p:spPr>
          <a:xfrm>
            <a:off x="457200" y="2621280"/>
            <a:ext cx="8229600" cy="4389120"/>
          </a:xfrm>
        </p:spPr>
        <p:txBody>
          <a:bodyPr/>
          <a:lstStyle/>
          <a:p>
            <a:pPr marL="0" indent="0">
              <a:spcBef>
                <a:spcPts val="0"/>
              </a:spcBef>
              <a:spcAft>
                <a:spcPts val="1200"/>
              </a:spcAft>
              <a:buNone/>
            </a:pPr>
            <a:r>
              <a:rPr lang="en-US" dirty="0" smtClean="0"/>
              <a:t>In preparing the report the principal </a:t>
            </a:r>
            <a:r>
              <a:rPr lang="en-US" dirty="0" smtClean="0"/>
              <a:t>must:</a:t>
            </a:r>
            <a:endParaRPr lang="en-US" dirty="0" smtClean="0"/>
          </a:p>
          <a:p>
            <a:r>
              <a:rPr lang="en-US" dirty="0" smtClean="0"/>
              <a:t>Consider all competencies in assessing the teacher’s performance</a:t>
            </a:r>
          </a:p>
          <a:p>
            <a:pPr marL="0" indent="0">
              <a:buNone/>
            </a:pPr>
            <a:endParaRPr lang="en-US" dirty="0" smtClean="0"/>
          </a:p>
          <a:p>
            <a:r>
              <a:rPr lang="en-US" dirty="0" smtClean="0"/>
              <a:t>Provide comments regarding the competencies identified in discussions with the teacher as the focus of the performance appraisal</a:t>
            </a:r>
            <a:endParaRPr lang="en-CA" dirty="0"/>
          </a:p>
        </p:txBody>
      </p:sp>
    </p:spTree>
    <p:extLst>
      <p:ext uri="{BB962C8B-B14F-4D97-AF65-F5344CB8AC3E}">
        <p14:creationId xmlns:p14="http://schemas.microsoft.com/office/powerpoint/2010/main" val="4182924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and Requirements </a:t>
            </a:r>
            <a:r>
              <a:rPr lang="en-US" sz="4200" dirty="0" smtClean="0"/>
              <a:t>(cont’d)</a:t>
            </a:r>
            <a:endParaRPr lang="en-CA" sz="4200" dirty="0"/>
          </a:p>
        </p:txBody>
      </p:sp>
      <p:sp>
        <p:nvSpPr>
          <p:cNvPr id="3" name="Content Placeholder 2"/>
          <p:cNvSpPr>
            <a:spLocks noGrp="1"/>
          </p:cNvSpPr>
          <p:nvPr>
            <p:ph idx="1"/>
          </p:nvPr>
        </p:nvSpPr>
        <p:spPr>
          <a:xfrm>
            <a:off x="457200" y="2240280"/>
            <a:ext cx="8229600" cy="4389120"/>
          </a:xfrm>
        </p:spPr>
        <p:txBody>
          <a:bodyPr/>
          <a:lstStyle/>
          <a:p>
            <a:r>
              <a:rPr lang="en-US" dirty="0" smtClean="0"/>
              <a:t>Provide overall rating of the teacher’s performance</a:t>
            </a:r>
          </a:p>
          <a:p>
            <a:endParaRPr lang="en-US" dirty="0" smtClean="0"/>
          </a:p>
          <a:p>
            <a:r>
              <a:rPr lang="en-US" dirty="0" smtClean="0"/>
              <a:t>Recommend professional growth goals and strategies for the teacher to take into account in developing, reviewing and updating teacher’s Annual Learning Plan</a:t>
            </a:r>
          </a:p>
          <a:p>
            <a:pPr marL="0" indent="0">
              <a:buNone/>
            </a:pPr>
            <a:endParaRPr lang="en-CA" dirty="0"/>
          </a:p>
        </p:txBody>
      </p:sp>
    </p:spTree>
    <p:extLst>
      <p:ext uri="{BB962C8B-B14F-4D97-AF65-F5344CB8AC3E}">
        <p14:creationId xmlns:p14="http://schemas.microsoft.com/office/powerpoint/2010/main" val="3639801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pPr algn="ctr"/>
            <a:r>
              <a:rPr lang="en-US" dirty="0" smtClean="0"/>
              <a:t>Features and Requirements </a:t>
            </a:r>
            <a:r>
              <a:rPr lang="en-US" sz="4200" dirty="0" smtClean="0"/>
              <a:t>(cont’d)</a:t>
            </a:r>
            <a:endParaRPr lang="en-CA" sz="4200" dirty="0"/>
          </a:p>
        </p:txBody>
      </p:sp>
      <p:sp>
        <p:nvSpPr>
          <p:cNvPr id="3" name="Content Placeholder 2"/>
          <p:cNvSpPr>
            <a:spLocks noGrp="1"/>
          </p:cNvSpPr>
          <p:nvPr>
            <p:ph idx="1"/>
          </p:nvPr>
        </p:nvSpPr>
        <p:spPr>
          <a:xfrm>
            <a:off x="457200" y="2240280"/>
            <a:ext cx="8229600" cy="4389120"/>
          </a:xfrm>
        </p:spPr>
        <p:txBody>
          <a:bodyPr/>
          <a:lstStyle/>
          <a:p>
            <a:r>
              <a:rPr lang="en-US" dirty="0" smtClean="0"/>
              <a:t>Principals collect evidence to support their appraisal of teacher appraisal</a:t>
            </a:r>
          </a:p>
          <a:p>
            <a:endParaRPr lang="en-US" dirty="0" smtClean="0"/>
          </a:p>
          <a:p>
            <a:r>
              <a:rPr lang="en-US" dirty="0" smtClean="0"/>
              <a:t>Teachers also collect evidence to support their performance appraisal</a:t>
            </a:r>
            <a:endParaRPr lang="en-CA" dirty="0" smtClean="0"/>
          </a:p>
        </p:txBody>
      </p:sp>
    </p:spTree>
    <p:extLst>
      <p:ext uri="{BB962C8B-B14F-4D97-AF65-F5344CB8AC3E}">
        <p14:creationId xmlns:p14="http://schemas.microsoft.com/office/powerpoint/2010/main" val="67698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4500" dirty="0" smtClean="0"/>
              <a:t>Working with the Summative Report</a:t>
            </a:r>
            <a:endParaRPr lang="en-CA" sz="4500" dirty="0"/>
          </a:p>
        </p:txBody>
      </p:sp>
      <p:sp>
        <p:nvSpPr>
          <p:cNvPr id="3" name="Content Placeholder 2"/>
          <p:cNvSpPr>
            <a:spLocks noGrp="1"/>
          </p:cNvSpPr>
          <p:nvPr>
            <p:ph idx="1"/>
          </p:nvPr>
        </p:nvSpPr>
        <p:spPr>
          <a:xfrm>
            <a:off x="457200" y="2468880"/>
            <a:ext cx="8229600" cy="4389120"/>
          </a:xfrm>
        </p:spPr>
        <p:txBody>
          <a:bodyPr>
            <a:normAutofit/>
          </a:bodyPr>
          <a:lstStyle/>
          <a:p>
            <a:r>
              <a:rPr lang="en-US" dirty="0" smtClean="0"/>
              <a:t>Throughout the appraisal process, respect and trust are integral elements of a successful appraisal</a:t>
            </a:r>
          </a:p>
          <a:p>
            <a:pPr marL="0" indent="0">
              <a:buNone/>
            </a:pPr>
            <a:endParaRPr lang="en-US" dirty="0" smtClean="0"/>
          </a:p>
          <a:p>
            <a:r>
              <a:rPr lang="en-US" dirty="0" smtClean="0"/>
              <a:t>The rapport between the principal and teacher will contribute to the success of the pre-observation meeting as they discuss the competencies that form the basis of the performance appraisal and establish which competencies could be the focus of the classroom observation</a:t>
            </a:r>
            <a:endParaRPr lang="en-CA" dirty="0"/>
          </a:p>
        </p:txBody>
      </p:sp>
    </p:spTree>
    <p:extLst>
      <p:ext uri="{BB962C8B-B14F-4D97-AF65-F5344CB8AC3E}">
        <p14:creationId xmlns:p14="http://schemas.microsoft.com/office/powerpoint/2010/main" val="747921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4500" dirty="0" smtClean="0"/>
              <a:t>Working with the Summative Report </a:t>
            </a:r>
            <a:r>
              <a:rPr lang="en-US" sz="3800" dirty="0" smtClean="0"/>
              <a:t>(cont’d)</a:t>
            </a:r>
            <a:endParaRPr lang="en-CA" sz="3800" dirty="0"/>
          </a:p>
        </p:txBody>
      </p:sp>
      <p:sp>
        <p:nvSpPr>
          <p:cNvPr id="3" name="Content Placeholder 2"/>
          <p:cNvSpPr>
            <a:spLocks noGrp="1"/>
          </p:cNvSpPr>
          <p:nvPr>
            <p:ph idx="1"/>
          </p:nvPr>
        </p:nvSpPr>
        <p:spPr>
          <a:xfrm>
            <a:off x="457200" y="2697480"/>
            <a:ext cx="8229600" cy="4389120"/>
          </a:xfrm>
        </p:spPr>
        <p:txBody>
          <a:bodyPr/>
          <a:lstStyle/>
          <a:p>
            <a:pPr marL="0" indent="0">
              <a:spcBef>
                <a:spcPts val="0"/>
              </a:spcBef>
              <a:spcAft>
                <a:spcPts val="1200"/>
              </a:spcAft>
              <a:buNone/>
            </a:pPr>
            <a:r>
              <a:rPr lang="en-US" dirty="0" smtClean="0"/>
              <a:t>Classroom Observation</a:t>
            </a:r>
          </a:p>
          <a:p>
            <a:r>
              <a:rPr lang="en-US" dirty="0" smtClean="0"/>
              <a:t>Formal classroom observation is one part of a comprehensive TPA</a:t>
            </a:r>
          </a:p>
          <a:p>
            <a:pPr marL="0" indent="0">
              <a:buNone/>
            </a:pPr>
            <a:endParaRPr lang="en-US" dirty="0" smtClean="0"/>
          </a:p>
          <a:p>
            <a:r>
              <a:rPr lang="en-US" dirty="0" smtClean="0"/>
              <a:t>For some competencies, evidence for assessment purposes may be obtained in other ways</a:t>
            </a:r>
          </a:p>
          <a:p>
            <a:pPr marL="0" indent="0">
              <a:buNone/>
            </a:pPr>
            <a:endParaRPr lang="en-CA" dirty="0"/>
          </a:p>
        </p:txBody>
      </p:sp>
    </p:spTree>
    <p:extLst>
      <p:ext uri="{BB962C8B-B14F-4D97-AF65-F5344CB8AC3E}">
        <p14:creationId xmlns:p14="http://schemas.microsoft.com/office/powerpoint/2010/main" val="202054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Autofit/>
          </a:bodyPr>
          <a:lstStyle/>
          <a:p>
            <a:r>
              <a:rPr lang="en-US" sz="4500" dirty="0" smtClean="0"/>
              <a:t>Working with the Summative Report </a:t>
            </a:r>
            <a:r>
              <a:rPr lang="en-US" sz="3800" dirty="0" smtClean="0"/>
              <a:t>(cont’d)</a:t>
            </a:r>
            <a:endParaRPr lang="en-CA" sz="3800" dirty="0"/>
          </a:p>
        </p:txBody>
      </p:sp>
      <p:sp>
        <p:nvSpPr>
          <p:cNvPr id="3" name="Content Placeholder 2"/>
          <p:cNvSpPr>
            <a:spLocks noGrp="1"/>
          </p:cNvSpPr>
          <p:nvPr>
            <p:ph idx="1"/>
          </p:nvPr>
        </p:nvSpPr>
        <p:spPr>
          <a:xfrm>
            <a:off x="457200" y="2849880"/>
            <a:ext cx="8229600" cy="3322320"/>
          </a:xfrm>
        </p:spPr>
        <p:txBody>
          <a:bodyPr/>
          <a:lstStyle/>
          <a:p>
            <a:pPr marL="0" indent="0">
              <a:buNone/>
            </a:pPr>
            <a:r>
              <a:rPr lang="en-US" dirty="0" smtClean="0"/>
              <a:t>The Post-Observation Meeting</a:t>
            </a:r>
          </a:p>
          <a:p>
            <a:pPr marL="0" indent="0">
              <a:buNone/>
            </a:pPr>
            <a:endParaRPr lang="en-US" dirty="0" smtClean="0"/>
          </a:p>
          <a:p>
            <a:r>
              <a:rPr lang="en-US" dirty="0" smtClean="0"/>
              <a:t>Because the TPA process happens only once in a five year cycle, it is vital that it is a constructive experience for both teacher and principal</a:t>
            </a:r>
            <a:endParaRPr lang="en-CA" dirty="0"/>
          </a:p>
        </p:txBody>
      </p:sp>
    </p:spTree>
    <p:extLst>
      <p:ext uri="{BB962C8B-B14F-4D97-AF65-F5344CB8AC3E}">
        <p14:creationId xmlns:p14="http://schemas.microsoft.com/office/powerpoint/2010/main" val="1408334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ctr"/>
            <a:r>
              <a:rPr lang="en-US" dirty="0" smtClean="0"/>
              <a:t>Writing Comments </a:t>
            </a:r>
            <a:br>
              <a:rPr lang="en-US" dirty="0" smtClean="0"/>
            </a:br>
            <a:r>
              <a:rPr lang="en-US" dirty="0" smtClean="0"/>
              <a:t>that Motivate</a:t>
            </a:r>
            <a:endParaRPr lang="en-CA" dirty="0"/>
          </a:p>
        </p:txBody>
      </p:sp>
      <p:sp>
        <p:nvSpPr>
          <p:cNvPr id="3" name="Content Placeholder 2"/>
          <p:cNvSpPr>
            <a:spLocks noGrp="1"/>
          </p:cNvSpPr>
          <p:nvPr>
            <p:ph idx="1"/>
          </p:nvPr>
        </p:nvSpPr>
        <p:spPr>
          <a:xfrm>
            <a:off x="457200" y="2545080"/>
            <a:ext cx="8229600" cy="4389120"/>
          </a:xfrm>
        </p:spPr>
        <p:txBody>
          <a:bodyPr/>
          <a:lstStyle/>
          <a:p>
            <a:r>
              <a:rPr lang="en-US" dirty="0" smtClean="0"/>
              <a:t>The summative report is an important tool for providing feedback and direction in a manner that motivates the teacher to a higher level of performance</a:t>
            </a:r>
          </a:p>
          <a:p>
            <a:endParaRPr lang="en-US" dirty="0"/>
          </a:p>
          <a:p>
            <a:r>
              <a:rPr lang="en-US" dirty="0" smtClean="0"/>
              <a:t>Teachers refer to the information in the report for guidance as they move towards their learning and improving goals</a:t>
            </a:r>
            <a:endParaRPr lang="en-CA" dirty="0"/>
          </a:p>
        </p:txBody>
      </p:sp>
    </p:spTree>
    <p:extLst>
      <p:ext uri="{BB962C8B-B14F-4D97-AF65-F5344CB8AC3E}">
        <p14:creationId xmlns:p14="http://schemas.microsoft.com/office/powerpoint/2010/main" val="2061779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Autofit/>
          </a:bodyPr>
          <a:lstStyle/>
          <a:p>
            <a:pPr algn="ctr"/>
            <a:r>
              <a:rPr lang="en-US" dirty="0" smtClean="0"/>
              <a:t>Suggestions for Professional Growth and Development</a:t>
            </a:r>
            <a:endParaRPr lang="en-CA" dirty="0"/>
          </a:p>
        </p:txBody>
      </p:sp>
      <p:sp>
        <p:nvSpPr>
          <p:cNvPr id="3" name="Content Placeholder 2"/>
          <p:cNvSpPr>
            <a:spLocks noGrp="1"/>
          </p:cNvSpPr>
          <p:nvPr>
            <p:ph idx="1"/>
          </p:nvPr>
        </p:nvSpPr>
        <p:spPr>
          <a:xfrm>
            <a:off x="457200" y="2819400"/>
            <a:ext cx="8229600" cy="2560320"/>
          </a:xfrm>
        </p:spPr>
        <p:txBody>
          <a:bodyPr/>
          <a:lstStyle/>
          <a:p>
            <a:r>
              <a:rPr lang="en-US" dirty="0" smtClean="0"/>
              <a:t>To be practical and constructive, professional goals and strategies should align with the competencies, build on the professional goals and </a:t>
            </a:r>
            <a:r>
              <a:rPr lang="en-US" dirty="0" smtClean="0"/>
              <a:t>strategies </a:t>
            </a:r>
            <a:r>
              <a:rPr lang="en-US" dirty="0" smtClean="0"/>
              <a:t>in the teacher’s </a:t>
            </a:r>
            <a:r>
              <a:rPr lang="en-US" dirty="0" smtClean="0"/>
              <a:t>ALP, </a:t>
            </a:r>
            <a:r>
              <a:rPr lang="en-US" dirty="0" smtClean="0"/>
              <a:t>and support school improvement goals when possible</a:t>
            </a:r>
            <a:endParaRPr lang="en-CA" dirty="0"/>
          </a:p>
        </p:txBody>
      </p:sp>
    </p:spTree>
    <p:extLst>
      <p:ext uri="{BB962C8B-B14F-4D97-AF65-F5344CB8AC3E}">
        <p14:creationId xmlns:p14="http://schemas.microsoft.com/office/powerpoint/2010/main" val="3082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267712"/>
          </a:xfrm>
        </p:spPr>
        <p:txBody>
          <a:bodyPr>
            <a:normAutofit/>
          </a:bodyPr>
          <a:lstStyle/>
          <a:p>
            <a:r>
              <a:rPr lang="en-US" sz="4200" dirty="0" smtClean="0"/>
              <a:t>When a TPA is heading towards an unsatisfactory rating or is unsatisfactory</a:t>
            </a:r>
            <a:endParaRPr lang="en-CA" sz="4200" dirty="0"/>
          </a:p>
        </p:txBody>
      </p:sp>
      <p:sp>
        <p:nvSpPr>
          <p:cNvPr id="3" name="Content Placeholder 2"/>
          <p:cNvSpPr>
            <a:spLocks noGrp="1"/>
          </p:cNvSpPr>
          <p:nvPr>
            <p:ph idx="1"/>
          </p:nvPr>
        </p:nvSpPr>
        <p:spPr>
          <a:xfrm>
            <a:off x="457200" y="3002280"/>
            <a:ext cx="8229600" cy="4389120"/>
          </a:xfrm>
        </p:spPr>
        <p:txBody>
          <a:bodyPr/>
          <a:lstStyle/>
          <a:p>
            <a:r>
              <a:rPr lang="en-US" dirty="0" smtClean="0"/>
              <a:t>Document, document, document</a:t>
            </a:r>
          </a:p>
          <a:p>
            <a:pPr lvl="1"/>
            <a:r>
              <a:rPr lang="en-US" dirty="0" smtClean="0"/>
              <a:t>Follow appropriate polices/procedures</a:t>
            </a:r>
          </a:p>
          <a:p>
            <a:pPr lvl="1"/>
            <a:r>
              <a:rPr lang="en-US" dirty="0" smtClean="0"/>
              <a:t>Don’t wait just for classroom visit observation</a:t>
            </a:r>
          </a:p>
          <a:p>
            <a:pPr lvl="1"/>
            <a:r>
              <a:rPr lang="en-US" dirty="0" smtClean="0"/>
              <a:t>Visit classroom on regular basis</a:t>
            </a:r>
          </a:p>
          <a:p>
            <a:pPr lvl="1"/>
            <a:r>
              <a:rPr lang="en-US" dirty="0"/>
              <a:t>D</a:t>
            </a:r>
            <a:r>
              <a:rPr lang="en-US" dirty="0" smtClean="0"/>
              <a:t>ocument specific concerns/evidence/supports/next steps</a:t>
            </a:r>
          </a:p>
          <a:p>
            <a:pPr lvl="1"/>
            <a:r>
              <a:rPr lang="en-US" dirty="0" smtClean="0"/>
              <a:t>Provide specific feedback regularly verbally and in writing</a:t>
            </a:r>
            <a:endParaRPr lang="en-CA" dirty="0"/>
          </a:p>
        </p:txBody>
      </p:sp>
    </p:spTree>
    <p:extLst>
      <p:ext uri="{BB962C8B-B14F-4D97-AF65-F5344CB8AC3E}">
        <p14:creationId xmlns:p14="http://schemas.microsoft.com/office/powerpoint/2010/main" val="1868890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2080"/>
            <a:ext cx="8229600" cy="4846320"/>
          </a:xfrm>
        </p:spPr>
        <p:txBody>
          <a:bodyPr>
            <a:normAutofit/>
          </a:bodyPr>
          <a:lstStyle/>
          <a:p>
            <a:pPr marL="0" indent="0">
              <a:buNone/>
            </a:pPr>
            <a:r>
              <a:rPr lang="en-US" dirty="0" smtClean="0"/>
              <a:t>Ontario Ministry of Education documents guide TPA process</a:t>
            </a:r>
          </a:p>
          <a:p>
            <a:pPr marL="0" indent="0">
              <a:buNone/>
            </a:pPr>
            <a:endParaRPr lang="en-US" dirty="0" smtClean="0"/>
          </a:p>
          <a:p>
            <a:pPr>
              <a:spcBef>
                <a:spcPts val="0"/>
              </a:spcBef>
              <a:spcAft>
                <a:spcPts val="600"/>
              </a:spcAft>
            </a:pPr>
            <a:r>
              <a:rPr lang="en-US" dirty="0" smtClean="0"/>
              <a:t>New Teacher Induction </a:t>
            </a:r>
            <a:r>
              <a:rPr lang="en-US" dirty="0" smtClean="0"/>
              <a:t>Program - </a:t>
            </a:r>
            <a:r>
              <a:rPr lang="en-US" dirty="0" smtClean="0"/>
              <a:t>Manual for Performance Appraisal of New Teachers (2010)</a:t>
            </a:r>
          </a:p>
          <a:p>
            <a:pPr marL="0" indent="0">
              <a:spcBef>
                <a:spcPts val="0"/>
              </a:spcBef>
              <a:spcAft>
                <a:spcPts val="600"/>
              </a:spcAft>
              <a:buNone/>
            </a:pPr>
            <a:endParaRPr lang="en-US" dirty="0" smtClean="0"/>
          </a:p>
          <a:p>
            <a:pPr>
              <a:spcBef>
                <a:spcPts val="0"/>
              </a:spcBef>
              <a:spcAft>
                <a:spcPts val="600"/>
              </a:spcAft>
            </a:pPr>
            <a:r>
              <a:rPr lang="en-US" dirty="0" smtClean="0"/>
              <a:t>Performance Appraisal of Experienced </a:t>
            </a:r>
            <a:r>
              <a:rPr lang="en-US" dirty="0" smtClean="0"/>
              <a:t>Teachers -</a:t>
            </a:r>
            <a:r>
              <a:rPr lang="en-US" dirty="0" smtClean="0"/>
              <a:t>Technical Requirements Manual (2010)</a:t>
            </a:r>
            <a:endParaRPr lang="en-CA" dirty="0"/>
          </a:p>
        </p:txBody>
      </p:sp>
    </p:spTree>
    <p:extLst>
      <p:ext uri="{BB962C8B-B14F-4D97-AF65-F5344CB8AC3E}">
        <p14:creationId xmlns:p14="http://schemas.microsoft.com/office/powerpoint/2010/main" val="872896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828800"/>
          </a:xfrm>
        </p:spPr>
        <p:txBody>
          <a:bodyPr>
            <a:noAutofit/>
          </a:bodyPr>
          <a:lstStyle/>
          <a:p>
            <a:r>
              <a:rPr lang="en-US" sz="4200" dirty="0"/>
              <a:t>When a TPA is heading towards an unsatisfactory rating or is </a:t>
            </a:r>
            <a:r>
              <a:rPr lang="en-US" sz="4200" dirty="0" smtClean="0"/>
              <a:t>unsatisfactory</a:t>
            </a:r>
            <a:r>
              <a:rPr lang="en-US" sz="4000" dirty="0" smtClean="0"/>
              <a:t> </a:t>
            </a:r>
            <a:r>
              <a:rPr lang="en-US" sz="3600" dirty="0" smtClean="0"/>
              <a:t>(cont’d)</a:t>
            </a:r>
            <a:endParaRPr lang="en-CA" sz="3600" dirty="0"/>
          </a:p>
        </p:txBody>
      </p:sp>
      <p:sp>
        <p:nvSpPr>
          <p:cNvPr id="3" name="Content Placeholder 2"/>
          <p:cNvSpPr>
            <a:spLocks noGrp="1"/>
          </p:cNvSpPr>
          <p:nvPr>
            <p:ph idx="1"/>
          </p:nvPr>
        </p:nvSpPr>
        <p:spPr>
          <a:xfrm>
            <a:off x="457200" y="2926080"/>
            <a:ext cx="8229600" cy="4389120"/>
          </a:xfrm>
        </p:spPr>
        <p:txBody>
          <a:bodyPr/>
          <a:lstStyle/>
          <a:p>
            <a:r>
              <a:rPr lang="en-US" dirty="0" smtClean="0"/>
              <a:t>Communicate, communicate, communicate</a:t>
            </a:r>
          </a:p>
          <a:p>
            <a:pPr lvl="1">
              <a:spcBef>
                <a:spcPts val="0"/>
              </a:spcBef>
              <a:spcAft>
                <a:spcPts val="1800"/>
              </a:spcAft>
            </a:pPr>
            <a:r>
              <a:rPr lang="en-US" sz="2600" dirty="0" smtClean="0"/>
              <a:t>Early</a:t>
            </a:r>
          </a:p>
          <a:p>
            <a:pPr lvl="1">
              <a:spcBef>
                <a:spcPts val="0"/>
              </a:spcBef>
              <a:spcAft>
                <a:spcPts val="1800"/>
              </a:spcAft>
            </a:pPr>
            <a:r>
              <a:rPr lang="en-US" sz="2600" dirty="0" smtClean="0"/>
              <a:t>No surprises</a:t>
            </a:r>
          </a:p>
          <a:p>
            <a:pPr lvl="1">
              <a:spcBef>
                <a:spcPts val="0"/>
              </a:spcBef>
              <a:spcAft>
                <a:spcPts val="1800"/>
              </a:spcAft>
            </a:pPr>
            <a:r>
              <a:rPr lang="en-US" sz="2600" dirty="0" smtClean="0"/>
              <a:t> Specific concerns/next steps/supports</a:t>
            </a:r>
          </a:p>
          <a:p>
            <a:pPr lvl="1">
              <a:spcBef>
                <a:spcPts val="0"/>
              </a:spcBef>
              <a:spcAft>
                <a:spcPts val="1800"/>
              </a:spcAft>
            </a:pPr>
            <a:r>
              <a:rPr lang="en-US" sz="2600" dirty="0" smtClean="0"/>
              <a:t>Teacher/union/Human Resources personnel</a:t>
            </a:r>
          </a:p>
          <a:p>
            <a:pPr lvl="1">
              <a:spcBef>
                <a:spcPts val="0"/>
              </a:spcBef>
              <a:spcAft>
                <a:spcPts val="1800"/>
              </a:spcAft>
            </a:pPr>
            <a:r>
              <a:rPr lang="en-US" sz="2600" dirty="0" smtClean="0"/>
              <a:t>Be proactive</a:t>
            </a:r>
            <a:endParaRPr lang="en-CA" sz="2600" dirty="0"/>
          </a:p>
        </p:txBody>
      </p:sp>
    </p:spTree>
    <p:extLst>
      <p:ext uri="{BB962C8B-B14F-4D97-AF65-F5344CB8AC3E}">
        <p14:creationId xmlns:p14="http://schemas.microsoft.com/office/powerpoint/2010/main" val="3551996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Autofit/>
          </a:bodyPr>
          <a:lstStyle/>
          <a:p>
            <a:r>
              <a:rPr lang="en-US" sz="4200" dirty="0"/>
              <a:t>When a TPA is heading towards an unsatisfactory rating or is unsatisfactory </a:t>
            </a:r>
            <a:r>
              <a:rPr lang="en-US" sz="3600" dirty="0"/>
              <a:t>(cont’d)</a:t>
            </a:r>
            <a:endParaRPr lang="en-CA" sz="3600" dirty="0"/>
          </a:p>
        </p:txBody>
      </p:sp>
      <p:sp>
        <p:nvSpPr>
          <p:cNvPr id="3" name="Content Placeholder 2"/>
          <p:cNvSpPr>
            <a:spLocks noGrp="1"/>
          </p:cNvSpPr>
          <p:nvPr>
            <p:ph idx="1"/>
          </p:nvPr>
        </p:nvSpPr>
        <p:spPr>
          <a:xfrm>
            <a:off x="457200" y="2743200"/>
            <a:ext cx="8229600" cy="4389120"/>
          </a:xfrm>
        </p:spPr>
        <p:txBody>
          <a:bodyPr>
            <a:normAutofit/>
          </a:bodyPr>
          <a:lstStyle/>
          <a:p>
            <a:pPr>
              <a:spcBef>
                <a:spcPts val="0"/>
              </a:spcBef>
              <a:spcAft>
                <a:spcPts val="1200"/>
              </a:spcAft>
            </a:pPr>
            <a:r>
              <a:rPr lang="en-US" dirty="0" smtClean="0"/>
              <a:t>Process, process, process</a:t>
            </a:r>
          </a:p>
          <a:p>
            <a:pPr lvl="1">
              <a:spcBef>
                <a:spcPts val="0"/>
              </a:spcBef>
              <a:spcAft>
                <a:spcPts val="1200"/>
              </a:spcAft>
            </a:pPr>
            <a:r>
              <a:rPr lang="en-US" sz="2600" dirty="0" smtClean="0"/>
              <a:t>Clear</a:t>
            </a:r>
          </a:p>
          <a:p>
            <a:pPr lvl="1">
              <a:spcBef>
                <a:spcPts val="0"/>
              </a:spcBef>
              <a:spcAft>
                <a:spcPts val="1200"/>
              </a:spcAft>
            </a:pPr>
            <a:r>
              <a:rPr lang="en-US" sz="2600" dirty="0" smtClean="0"/>
              <a:t>Transparent</a:t>
            </a:r>
          </a:p>
          <a:p>
            <a:pPr lvl="1">
              <a:spcBef>
                <a:spcPts val="0"/>
              </a:spcBef>
              <a:spcAft>
                <a:spcPts val="1200"/>
              </a:spcAft>
            </a:pPr>
            <a:r>
              <a:rPr lang="en-US" sz="2600" dirty="0" smtClean="0"/>
              <a:t>Follow policies/procedures</a:t>
            </a:r>
          </a:p>
          <a:p>
            <a:pPr lvl="1">
              <a:spcBef>
                <a:spcPts val="0"/>
              </a:spcBef>
              <a:spcAft>
                <a:spcPts val="1200"/>
              </a:spcAft>
            </a:pPr>
            <a:r>
              <a:rPr lang="en-US" sz="2600" dirty="0" smtClean="0"/>
              <a:t>Follow </a:t>
            </a:r>
            <a:r>
              <a:rPr lang="en-US" sz="2600" dirty="0" smtClean="0"/>
              <a:t>timelines - </a:t>
            </a:r>
            <a:r>
              <a:rPr lang="en-US" sz="2600" dirty="0" smtClean="0"/>
              <a:t>long process from start to finish</a:t>
            </a:r>
          </a:p>
          <a:p>
            <a:pPr lvl="1">
              <a:spcBef>
                <a:spcPts val="0"/>
              </a:spcBef>
              <a:spcAft>
                <a:spcPts val="1200"/>
              </a:spcAft>
            </a:pPr>
            <a:r>
              <a:rPr lang="en-US" sz="2600" dirty="0" smtClean="0"/>
              <a:t>Supports/Guidance/Mentoring</a:t>
            </a:r>
          </a:p>
          <a:p>
            <a:pPr lvl="1">
              <a:spcBef>
                <a:spcPts val="0"/>
              </a:spcBef>
              <a:spcAft>
                <a:spcPts val="1200"/>
              </a:spcAft>
            </a:pPr>
            <a:r>
              <a:rPr lang="en-US" sz="2600" dirty="0" smtClean="0"/>
              <a:t>Prioritize</a:t>
            </a:r>
            <a:endParaRPr lang="en-CA" sz="2600" dirty="0"/>
          </a:p>
        </p:txBody>
      </p:sp>
    </p:spTree>
    <p:extLst>
      <p:ext uri="{BB962C8B-B14F-4D97-AF65-F5344CB8AC3E}">
        <p14:creationId xmlns:p14="http://schemas.microsoft.com/office/powerpoint/2010/main" val="3368408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Autofit/>
          </a:bodyPr>
          <a:lstStyle/>
          <a:p>
            <a:r>
              <a:rPr lang="en-US" sz="4500" dirty="0" smtClean="0"/>
              <a:t>Where two consecutive ratings are unsatisfactory</a:t>
            </a:r>
            <a:endParaRPr lang="en-CA" sz="4500" dirty="0"/>
          </a:p>
        </p:txBody>
      </p:sp>
      <p:sp>
        <p:nvSpPr>
          <p:cNvPr id="3" name="Content Placeholder 2"/>
          <p:cNvSpPr>
            <a:spLocks noGrp="1"/>
          </p:cNvSpPr>
          <p:nvPr>
            <p:ph idx="1"/>
          </p:nvPr>
        </p:nvSpPr>
        <p:spPr>
          <a:xfrm>
            <a:off x="457200" y="2697480"/>
            <a:ext cx="8229600" cy="3703320"/>
          </a:xfrm>
        </p:spPr>
        <p:txBody>
          <a:bodyPr>
            <a:normAutofit/>
          </a:bodyPr>
          <a:lstStyle/>
          <a:p>
            <a:pPr>
              <a:spcBef>
                <a:spcPts val="0"/>
              </a:spcBef>
              <a:spcAft>
                <a:spcPts val="1800"/>
              </a:spcAft>
            </a:pPr>
            <a:r>
              <a:rPr lang="en-US" dirty="0" smtClean="0"/>
              <a:t> All previous steps have been followed</a:t>
            </a:r>
          </a:p>
          <a:p>
            <a:pPr>
              <a:spcBef>
                <a:spcPts val="0"/>
              </a:spcBef>
              <a:spcAft>
                <a:spcPts val="1800"/>
              </a:spcAft>
            </a:pPr>
            <a:r>
              <a:rPr lang="en-US" dirty="0" smtClean="0"/>
              <a:t>Teacher placed on review status</a:t>
            </a:r>
          </a:p>
        </p:txBody>
      </p:sp>
    </p:spTree>
    <p:extLst>
      <p:ext uri="{BB962C8B-B14F-4D97-AF65-F5344CB8AC3E}">
        <p14:creationId xmlns:p14="http://schemas.microsoft.com/office/powerpoint/2010/main" val="2535151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Autofit/>
          </a:bodyPr>
          <a:lstStyle/>
          <a:p>
            <a:r>
              <a:rPr lang="en-US" sz="4500" dirty="0"/>
              <a:t>Where two consecutive ratings are </a:t>
            </a:r>
            <a:r>
              <a:rPr lang="en-US" sz="4500" dirty="0" smtClean="0"/>
              <a:t>unsatisfactory </a:t>
            </a:r>
            <a:r>
              <a:rPr lang="en-US" sz="3800" dirty="0" smtClean="0"/>
              <a:t>(cont’d)</a:t>
            </a:r>
            <a:endParaRPr lang="en-CA" sz="3800" dirty="0"/>
          </a:p>
        </p:txBody>
      </p:sp>
      <p:sp>
        <p:nvSpPr>
          <p:cNvPr id="3" name="Content Placeholder 2"/>
          <p:cNvSpPr>
            <a:spLocks noGrp="1"/>
          </p:cNvSpPr>
          <p:nvPr>
            <p:ph idx="1"/>
          </p:nvPr>
        </p:nvSpPr>
        <p:spPr>
          <a:xfrm>
            <a:off x="457200" y="2545080"/>
            <a:ext cx="8229600" cy="4389120"/>
          </a:xfrm>
        </p:spPr>
        <p:txBody>
          <a:bodyPr>
            <a:normAutofit/>
          </a:bodyPr>
          <a:lstStyle/>
          <a:p>
            <a:r>
              <a:rPr lang="en-US" dirty="0" smtClean="0"/>
              <a:t>If at any time during the 120 days starting with the day on which the teacher is advised that they are on review status, principal and supervisory officer jointly determine that the delay necessitated by conducting a third performance appraisal is not in the best interests of the students, they shall not conduct the appraisal and shall promptly send a joint written recommendation  to the Board of Trustees that the teacher's employment should be terminated.</a:t>
            </a:r>
            <a:endParaRPr lang="en-CA" dirty="0" smtClean="0"/>
          </a:p>
          <a:p>
            <a:endParaRPr lang="en-CA" dirty="0"/>
          </a:p>
        </p:txBody>
      </p:sp>
    </p:spTree>
    <p:extLst>
      <p:ext uri="{BB962C8B-B14F-4D97-AF65-F5344CB8AC3E}">
        <p14:creationId xmlns:p14="http://schemas.microsoft.com/office/powerpoint/2010/main" val="1912764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Autofit/>
          </a:bodyPr>
          <a:lstStyle/>
          <a:p>
            <a:r>
              <a:rPr lang="en-US" sz="4500" dirty="0"/>
              <a:t>Where two consecutive </a:t>
            </a:r>
            <a:r>
              <a:rPr lang="en-US" sz="4500" dirty="0" smtClean="0"/>
              <a:t>ratings are </a:t>
            </a:r>
            <a:r>
              <a:rPr lang="en-US" sz="4500" dirty="0"/>
              <a:t>unsatisfactory </a:t>
            </a:r>
            <a:r>
              <a:rPr lang="en-US" sz="3800" dirty="0"/>
              <a:t>(cont’d)</a:t>
            </a:r>
            <a:endParaRPr lang="en-CA" sz="3800" dirty="0"/>
          </a:p>
        </p:txBody>
      </p:sp>
      <p:sp>
        <p:nvSpPr>
          <p:cNvPr id="3" name="Content Placeholder 2"/>
          <p:cNvSpPr>
            <a:spLocks noGrp="1"/>
          </p:cNvSpPr>
          <p:nvPr>
            <p:ph idx="1"/>
          </p:nvPr>
        </p:nvSpPr>
        <p:spPr>
          <a:xfrm>
            <a:off x="457200" y="2697480"/>
            <a:ext cx="8229600" cy="4389120"/>
          </a:xfrm>
        </p:spPr>
        <p:txBody>
          <a:bodyPr/>
          <a:lstStyle/>
          <a:p>
            <a:r>
              <a:rPr lang="en-US" dirty="0" smtClean="0"/>
              <a:t>Recommendations must include a statement that in the opinion of the principal and supervisory </a:t>
            </a:r>
            <a:r>
              <a:rPr lang="en-US" dirty="0"/>
              <a:t>o</a:t>
            </a:r>
            <a:r>
              <a:rPr lang="en-US" dirty="0" smtClean="0"/>
              <a:t>fficer the delay necessitated by a third performance appraisal is inconsistent with the protection of the best interests of the students.</a:t>
            </a:r>
            <a:endParaRPr lang="en-CA" dirty="0"/>
          </a:p>
        </p:txBody>
      </p:sp>
    </p:spTree>
    <p:extLst>
      <p:ext uri="{BB962C8B-B14F-4D97-AF65-F5344CB8AC3E}">
        <p14:creationId xmlns:p14="http://schemas.microsoft.com/office/powerpoint/2010/main" val="3525393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488"/>
            <a:ext cx="8229600" cy="2267712"/>
          </a:xfrm>
        </p:spPr>
        <p:txBody>
          <a:bodyPr>
            <a:normAutofit fontScale="90000"/>
          </a:bodyPr>
          <a:lstStyle/>
          <a:p>
            <a:r>
              <a:rPr lang="en-US" dirty="0" smtClean="0"/>
              <a:t/>
            </a:r>
            <a:br>
              <a:rPr lang="en-US" dirty="0" smtClean="0"/>
            </a:br>
            <a:r>
              <a:rPr lang="en-US" sz="4700" dirty="0" smtClean="0"/>
              <a:t>Procedures followed by Boards on receiving a recommendation to terminate Teacher's employment</a:t>
            </a:r>
            <a:endParaRPr lang="en-CA" sz="4700" dirty="0"/>
          </a:p>
        </p:txBody>
      </p:sp>
      <p:sp>
        <p:nvSpPr>
          <p:cNvPr id="3" name="Content Placeholder 2"/>
          <p:cNvSpPr>
            <a:spLocks noGrp="1"/>
          </p:cNvSpPr>
          <p:nvPr>
            <p:ph idx="1"/>
          </p:nvPr>
        </p:nvSpPr>
        <p:spPr>
          <a:xfrm>
            <a:off x="457200" y="2773680"/>
            <a:ext cx="8229600" cy="4389120"/>
          </a:xfrm>
        </p:spPr>
        <p:txBody>
          <a:bodyPr>
            <a:normAutofit/>
          </a:bodyPr>
          <a:lstStyle/>
          <a:p>
            <a:r>
              <a:rPr lang="en-US" dirty="0" smtClean="0"/>
              <a:t>Pending Board’s decision on whether to terminate  a teacher’s employment, the Director of Education must suspend the teacher with pay or reassign the teacher to duties that are  not in the school.</a:t>
            </a:r>
          </a:p>
          <a:p>
            <a:r>
              <a:rPr lang="en-US" dirty="0" smtClean="0"/>
              <a:t>A Board that receives a recommendation to terminate a teacher’s employment must make a decision by a majority vote on whether or not to do so, and this vote must take place within sixty days of receiving the recommendation.</a:t>
            </a:r>
            <a:endParaRPr lang="en-CA" dirty="0"/>
          </a:p>
        </p:txBody>
      </p:sp>
    </p:spTree>
    <p:extLst>
      <p:ext uri="{BB962C8B-B14F-4D97-AF65-F5344CB8AC3E}">
        <p14:creationId xmlns:p14="http://schemas.microsoft.com/office/powerpoint/2010/main" val="4156917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8888"/>
            <a:ext cx="8229600" cy="2420112"/>
          </a:xfrm>
        </p:spPr>
        <p:txBody>
          <a:bodyPr>
            <a:noAutofit/>
          </a:bodyPr>
          <a:lstStyle/>
          <a:p>
            <a:r>
              <a:rPr lang="en-US" sz="4200" dirty="0"/>
              <a:t>Procedures followed by Boards on receiving a recommendation to terminate Teacher's </a:t>
            </a:r>
            <a:r>
              <a:rPr lang="en-US" sz="4200" dirty="0" smtClean="0"/>
              <a:t>employment </a:t>
            </a:r>
            <a:r>
              <a:rPr lang="en-US" sz="3800" dirty="0" smtClean="0"/>
              <a:t>(cont’d)</a:t>
            </a:r>
            <a:endParaRPr lang="en-CA" sz="3800" dirty="0"/>
          </a:p>
        </p:txBody>
      </p:sp>
      <p:sp>
        <p:nvSpPr>
          <p:cNvPr id="3" name="Content Placeholder 2"/>
          <p:cNvSpPr>
            <a:spLocks noGrp="1"/>
          </p:cNvSpPr>
          <p:nvPr>
            <p:ph idx="1"/>
          </p:nvPr>
        </p:nvSpPr>
        <p:spPr>
          <a:xfrm>
            <a:off x="457200" y="3230880"/>
            <a:ext cx="8229600" cy="4389120"/>
          </a:xfrm>
        </p:spPr>
        <p:txBody>
          <a:bodyPr/>
          <a:lstStyle/>
          <a:p>
            <a:endParaRPr lang="en-US" dirty="0" smtClean="0"/>
          </a:p>
          <a:p>
            <a:r>
              <a:rPr lang="en-US" dirty="0" smtClean="0"/>
              <a:t>If the teacher’s employment is not terminated, his or </a:t>
            </a:r>
            <a:r>
              <a:rPr lang="en-US" dirty="0" smtClean="0"/>
              <a:t>her </a:t>
            </a:r>
            <a:r>
              <a:rPr lang="en-US" dirty="0" smtClean="0"/>
              <a:t>assignment to other duties ceases and unless the Board and teacher agree otherwise, the teacher resumes his or her former position.</a:t>
            </a:r>
            <a:endParaRPr lang="en-CA" dirty="0"/>
          </a:p>
        </p:txBody>
      </p:sp>
    </p:spTree>
    <p:extLst>
      <p:ext uri="{BB962C8B-B14F-4D97-AF65-F5344CB8AC3E}">
        <p14:creationId xmlns:p14="http://schemas.microsoft.com/office/powerpoint/2010/main" val="1083303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648712"/>
          </a:xfrm>
        </p:spPr>
        <p:txBody>
          <a:bodyPr>
            <a:normAutofit/>
          </a:bodyPr>
          <a:lstStyle/>
          <a:p>
            <a:r>
              <a:rPr lang="en-US" sz="4200" dirty="0"/>
              <a:t>Procedures followed by Boards on receiving a recommendation to terminate Teacher's </a:t>
            </a:r>
            <a:r>
              <a:rPr lang="en-US" sz="4200" dirty="0" smtClean="0"/>
              <a:t>employment </a:t>
            </a:r>
            <a:r>
              <a:rPr lang="en-US" sz="3800" dirty="0" smtClean="0"/>
              <a:t>(cont’d)</a:t>
            </a:r>
            <a:endParaRPr lang="en-CA" sz="3800" dirty="0"/>
          </a:p>
        </p:txBody>
      </p:sp>
      <p:sp>
        <p:nvSpPr>
          <p:cNvPr id="3" name="Content Placeholder 2"/>
          <p:cNvSpPr>
            <a:spLocks noGrp="1"/>
          </p:cNvSpPr>
          <p:nvPr>
            <p:ph idx="1"/>
          </p:nvPr>
        </p:nvSpPr>
        <p:spPr>
          <a:xfrm>
            <a:off x="457200" y="3276600"/>
            <a:ext cx="8229600" cy="4389120"/>
          </a:xfrm>
        </p:spPr>
        <p:txBody>
          <a:bodyPr/>
          <a:lstStyle/>
          <a:p>
            <a:endParaRPr lang="en-US" dirty="0" smtClean="0"/>
          </a:p>
          <a:p>
            <a:r>
              <a:rPr lang="en-US" dirty="0" smtClean="0"/>
              <a:t>Where a Board terminates a teacher's employment, it must promptly file a complaint with the Ontario College of Teachers regarding the conduct or actions of the teacher that relate to the termination.</a:t>
            </a:r>
            <a:endParaRPr lang="en-CA" dirty="0"/>
          </a:p>
        </p:txBody>
      </p:sp>
    </p:spTree>
    <p:extLst>
      <p:ext uri="{BB962C8B-B14F-4D97-AF65-F5344CB8AC3E}">
        <p14:creationId xmlns:p14="http://schemas.microsoft.com/office/powerpoint/2010/main" val="17553608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2688"/>
            <a:ext cx="8229600" cy="2572512"/>
          </a:xfrm>
        </p:spPr>
        <p:txBody>
          <a:bodyPr>
            <a:noAutofit/>
          </a:bodyPr>
          <a:lstStyle/>
          <a:p>
            <a:r>
              <a:rPr lang="en-US" sz="4200" dirty="0"/>
              <a:t>Procedures followed by Boards on receiving a recommendation to terminate Teacher's </a:t>
            </a:r>
            <a:r>
              <a:rPr lang="en-US" sz="4200" dirty="0" smtClean="0"/>
              <a:t>employment </a:t>
            </a:r>
            <a:r>
              <a:rPr lang="en-US" sz="3800" dirty="0" smtClean="0"/>
              <a:t>(cont’d)</a:t>
            </a:r>
            <a:endParaRPr lang="en-CA" sz="3800" dirty="0"/>
          </a:p>
        </p:txBody>
      </p:sp>
      <p:sp>
        <p:nvSpPr>
          <p:cNvPr id="3" name="Content Placeholder 2"/>
          <p:cNvSpPr>
            <a:spLocks noGrp="1"/>
          </p:cNvSpPr>
          <p:nvPr>
            <p:ph idx="1"/>
          </p:nvPr>
        </p:nvSpPr>
        <p:spPr>
          <a:xfrm>
            <a:off x="457200" y="3764280"/>
            <a:ext cx="8229600" cy="3550920"/>
          </a:xfrm>
        </p:spPr>
        <p:txBody>
          <a:bodyPr/>
          <a:lstStyle/>
          <a:p>
            <a:r>
              <a:rPr lang="en-US" dirty="0" smtClean="0"/>
              <a:t>Where a teacher employed by the Board resigns while he/she is on review status, a complaint must be promptly filed with  the Ontario College of Teachers  regarding the conduct or actions of the teacher that relate to the teacher have being placed on review status.</a:t>
            </a:r>
            <a:endParaRPr lang="en-CA" dirty="0"/>
          </a:p>
        </p:txBody>
      </p:sp>
    </p:spTree>
    <p:extLst>
      <p:ext uri="{BB962C8B-B14F-4D97-AF65-F5344CB8AC3E}">
        <p14:creationId xmlns:p14="http://schemas.microsoft.com/office/powerpoint/2010/main" val="2989699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TVDSB Stats</a:t>
            </a:r>
            <a:endParaRPr lang="en-CA" dirty="0"/>
          </a:p>
        </p:txBody>
      </p:sp>
      <p:sp>
        <p:nvSpPr>
          <p:cNvPr id="3" name="Content Placeholder 2"/>
          <p:cNvSpPr>
            <a:spLocks noGrp="1"/>
          </p:cNvSpPr>
          <p:nvPr>
            <p:ph idx="1"/>
          </p:nvPr>
        </p:nvSpPr>
        <p:spPr>
          <a:xfrm>
            <a:off x="457200" y="2392680"/>
            <a:ext cx="8229600" cy="4389120"/>
          </a:xfrm>
        </p:spPr>
        <p:txBody>
          <a:bodyPr/>
          <a:lstStyle/>
          <a:p>
            <a:pPr>
              <a:spcBef>
                <a:spcPts val="0"/>
              </a:spcBef>
              <a:spcAft>
                <a:spcPts val="1800"/>
              </a:spcAft>
            </a:pPr>
            <a:r>
              <a:rPr lang="en-US" dirty="0" smtClean="0"/>
              <a:t>Between January 2014-2016, 3 recommendations for termination have been made to the Board for unsatisfactory performance.</a:t>
            </a:r>
          </a:p>
          <a:p>
            <a:pPr>
              <a:spcBef>
                <a:spcPts val="0"/>
              </a:spcBef>
              <a:spcAft>
                <a:spcPts val="1800"/>
              </a:spcAft>
            </a:pPr>
            <a:r>
              <a:rPr lang="en-US" dirty="0" smtClean="0"/>
              <a:t>In all cases, the terminations were approved by the Board of Trustees.</a:t>
            </a:r>
            <a:endParaRPr lang="en-CA" dirty="0"/>
          </a:p>
        </p:txBody>
      </p:sp>
    </p:spTree>
    <p:extLst>
      <p:ext uri="{BB962C8B-B14F-4D97-AF65-F5344CB8AC3E}">
        <p14:creationId xmlns:p14="http://schemas.microsoft.com/office/powerpoint/2010/main" val="425031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Guiding Principles</a:t>
            </a:r>
            <a:endParaRPr lang="en-CA" dirty="0"/>
          </a:p>
        </p:txBody>
      </p:sp>
      <p:sp>
        <p:nvSpPr>
          <p:cNvPr id="3" name="Content Placeholder 2"/>
          <p:cNvSpPr>
            <a:spLocks noGrp="1"/>
          </p:cNvSpPr>
          <p:nvPr>
            <p:ph idx="1"/>
          </p:nvPr>
        </p:nvSpPr>
        <p:spPr>
          <a:xfrm>
            <a:off x="457200" y="2240280"/>
            <a:ext cx="8229600" cy="3931920"/>
          </a:xfrm>
        </p:spPr>
        <p:txBody>
          <a:bodyPr>
            <a:normAutofit/>
          </a:bodyPr>
          <a:lstStyle/>
          <a:p>
            <a:pPr>
              <a:spcBef>
                <a:spcPts val="0"/>
              </a:spcBef>
              <a:spcAft>
                <a:spcPts val="1200"/>
              </a:spcAft>
            </a:pPr>
            <a:r>
              <a:rPr lang="en-US" dirty="0" smtClean="0"/>
              <a:t>Support for teacher professional growth and development</a:t>
            </a:r>
          </a:p>
          <a:p>
            <a:pPr>
              <a:spcBef>
                <a:spcPts val="0"/>
              </a:spcBef>
              <a:spcAft>
                <a:spcPts val="1200"/>
              </a:spcAft>
            </a:pPr>
            <a:endParaRPr lang="en-US" dirty="0" smtClean="0"/>
          </a:p>
          <a:p>
            <a:pPr>
              <a:spcBef>
                <a:spcPts val="0"/>
              </a:spcBef>
              <a:spcAft>
                <a:spcPts val="1200"/>
              </a:spcAft>
            </a:pPr>
            <a:r>
              <a:rPr lang="en-US" dirty="0" smtClean="0"/>
              <a:t>Improved student outcomes</a:t>
            </a:r>
          </a:p>
          <a:p>
            <a:pPr>
              <a:spcBef>
                <a:spcPts val="0"/>
              </a:spcBef>
              <a:spcAft>
                <a:spcPts val="1200"/>
              </a:spcAft>
            </a:pPr>
            <a:endParaRPr lang="en-US" dirty="0" smtClean="0"/>
          </a:p>
          <a:p>
            <a:pPr>
              <a:spcBef>
                <a:spcPts val="0"/>
              </a:spcBef>
              <a:spcAft>
                <a:spcPts val="1200"/>
              </a:spcAft>
            </a:pPr>
            <a:r>
              <a:rPr lang="en-US" dirty="0" smtClean="0"/>
              <a:t>Strengthened collaboration between teachers and their principals through ongoing professional dialogues</a:t>
            </a:r>
            <a:endParaRPr lang="en-CA" dirty="0"/>
          </a:p>
        </p:txBody>
      </p:sp>
    </p:spTree>
    <p:extLst>
      <p:ext uri="{BB962C8B-B14F-4D97-AF65-F5344CB8AC3E}">
        <p14:creationId xmlns:p14="http://schemas.microsoft.com/office/powerpoint/2010/main" val="1335012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dirty="0" smtClean="0"/>
              <a:t>Unsatisfactory Teacher Performance Appraisals in TVDSB</a:t>
            </a:r>
            <a:endParaRPr lang="en-CA" dirty="0"/>
          </a:p>
        </p:txBody>
      </p:sp>
      <p:sp>
        <p:nvSpPr>
          <p:cNvPr id="3" name="Content Placeholder 2"/>
          <p:cNvSpPr>
            <a:spLocks noGrp="1"/>
          </p:cNvSpPr>
          <p:nvPr>
            <p:ph idx="1"/>
          </p:nvPr>
        </p:nvSpPr>
        <p:spPr>
          <a:xfrm>
            <a:off x="1828800" y="2240280"/>
            <a:ext cx="5334000" cy="4389120"/>
          </a:xfrm>
        </p:spPr>
        <p:txBody>
          <a:bodyPr>
            <a:normAutofit/>
          </a:bodyPr>
          <a:lstStyle/>
          <a:p>
            <a:pPr marL="0" indent="0">
              <a:buNone/>
            </a:pPr>
            <a:endParaRPr lang="en-US" dirty="0" smtClean="0"/>
          </a:p>
          <a:p>
            <a:pPr marL="0" indent="0">
              <a:buNone/>
            </a:pPr>
            <a:r>
              <a:rPr lang="en-US" dirty="0" smtClean="0"/>
              <a:t>2015-2016:	14</a:t>
            </a:r>
            <a:endParaRPr lang="en-US" dirty="0" smtClean="0"/>
          </a:p>
          <a:p>
            <a:pPr marL="0" indent="0">
              <a:buNone/>
            </a:pPr>
            <a:endParaRPr lang="en-US" dirty="0" smtClean="0"/>
          </a:p>
          <a:p>
            <a:pPr marL="0" indent="0">
              <a:buNone/>
            </a:pPr>
            <a:r>
              <a:rPr lang="en-US" dirty="0" smtClean="0"/>
              <a:t>2014-2015:	12</a:t>
            </a:r>
            <a:endParaRPr lang="en-US" dirty="0" smtClean="0"/>
          </a:p>
          <a:p>
            <a:pPr marL="0" indent="0">
              <a:buNone/>
            </a:pPr>
            <a:endParaRPr lang="en-US" dirty="0" smtClean="0"/>
          </a:p>
          <a:p>
            <a:pPr marL="0" indent="0">
              <a:buNone/>
            </a:pPr>
            <a:r>
              <a:rPr lang="en-US" dirty="0" smtClean="0"/>
              <a:t>2013-2014:	 2   </a:t>
            </a:r>
            <a:r>
              <a:rPr lang="en-US" sz="2000" dirty="0" smtClean="0"/>
              <a:t>(Bargaining year)</a:t>
            </a:r>
            <a:endParaRPr lang="en-US" sz="2000" dirty="0" smtClean="0"/>
          </a:p>
          <a:p>
            <a:pPr marL="0" indent="0">
              <a:buNone/>
            </a:pPr>
            <a:endParaRPr lang="en-US" dirty="0" smtClean="0"/>
          </a:p>
          <a:p>
            <a:pPr marL="0" indent="0">
              <a:buNone/>
            </a:pPr>
            <a:r>
              <a:rPr lang="en-US" dirty="0" smtClean="0"/>
              <a:t>2012- </a:t>
            </a:r>
            <a:r>
              <a:rPr lang="en-US" dirty="0" smtClean="0"/>
              <a:t>2013:	 8</a:t>
            </a:r>
            <a:endParaRPr lang="en-CA" dirty="0"/>
          </a:p>
        </p:txBody>
      </p:sp>
    </p:spTree>
    <p:extLst>
      <p:ext uri="{BB962C8B-B14F-4D97-AF65-F5344CB8AC3E}">
        <p14:creationId xmlns:p14="http://schemas.microsoft.com/office/powerpoint/2010/main" val="2736435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lgn="ctr"/>
            <a:r>
              <a:rPr lang="en-US" sz="5600" dirty="0" smtClean="0"/>
              <a:t>Key Tips</a:t>
            </a:r>
            <a:r>
              <a:rPr lang="en-US" dirty="0" smtClean="0"/>
              <a:t/>
            </a:r>
            <a:br>
              <a:rPr lang="en-US" dirty="0" smtClean="0"/>
            </a:br>
            <a:endParaRPr lang="en-CA" dirty="0"/>
          </a:p>
        </p:txBody>
      </p:sp>
      <p:sp>
        <p:nvSpPr>
          <p:cNvPr id="3" name="Content Placeholder 2"/>
          <p:cNvSpPr>
            <a:spLocks noGrp="1"/>
          </p:cNvSpPr>
          <p:nvPr>
            <p:ph idx="1"/>
          </p:nvPr>
        </p:nvSpPr>
        <p:spPr/>
        <p:txBody>
          <a:bodyPr>
            <a:normAutofit/>
          </a:bodyPr>
          <a:lstStyle/>
          <a:p>
            <a:pPr>
              <a:spcBef>
                <a:spcPts val="0"/>
              </a:spcBef>
              <a:spcAft>
                <a:spcPts val="1800"/>
              </a:spcAft>
            </a:pPr>
            <a:r>
              <a:rPr lang="en-US" dirty="0" smtClean="0"/>
              <a:t>Communication, documentation, process</a:t>
            </a:r>
          </a:p>
          <a:p>
            <a:pPr>
              <a:spcBef>
                <a:spcPts val="0"/>
              </a:spcBef>
              <a:spcAft>
                <a:spcPts val="1800"/>
              </a:spcAft>
            </a:pPr>
            <a:r>
              <a:rPr lang="en-US" dirty="0" smtClean="0"/>
              <a:t>Ongoing training for principals and vice principals</a:t>
            </a:r>
          </a:p>
          <a:p>
            <a:pPr>
              <a:spcBef>
                <a:spcPts val="0"/>
              </a:spcBef>
              <a:spcAft>
                <a:spcPts val="1800"/>
              </a:spcAft>
            </a:pPr>
            <a:r>
              <a:rPr lang="en-US" dirty="0" smtClean="0"/>
              <a:t>Human Resources and supervisors need to be in the loop as soon as possible and provide support and guidance right from the beginning </a:t>
            </a:r>
          </a:p>
          <a:p>
            <a:pPr>
              <a:spcBef>
                <a:spcPts val="0"/>
              </a:spcBef>
              <a:spcAft>
                <a:spcPts val="1800"/>
              </a:spcAft>
            </a:pPr>
            <a:r>
              <a:rPr lang="en-US" dirty="0" smtClean="0"/>
              <a:t>Union involvement</a:t>
            </a:r>
          </a:p>
          <a:p>
            <a:endParaRPr lang="en-CA" dirty="0"/>
          </a:p>
        </p:txBody>
      </p:sp>
    </p:spTree>
    <p:extLst>
      <p:ext uri="{BB962C8B-B14F-4D97-AF65-F5344CB8AC3E}">
        <p14:creationId xmlns:p14="http://schemas.microsoft.com/office/powerpoint/2010/main" val="7372891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4800" dirty="0" smtClean="0"/>
              <a:t>IT IS WORTH IT FOR OUR STUDENTS !!!!</a:t>
            </a:r>
            <a:endParaRPr lang="en-CA" sz="4800" dirty="0"/>
          </a:p>
        </p:txBody>
      </p:sp>
    </p:spTree>
    <p:extLst>
      <p:ext uri="{BB962C8B-B14F-4D97-AF65-F5344CB8AC3E}">
        <p14:creationId xmlns:p14="http://schemas.microsoft.com/office/powerpoint/2010/main" val="934623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457200" y="1752600"/>
            <a:ext cx="8229600" cy="4389120"/>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5400" dirty="0" smtClean="0"/>
              <a:t>Questions?</a:t>
            </a:r>
            <a:endParaRPr lang="en-CA" sz="5400" dirty="0"/>
          </a:p>
        </p:txBody>
      </p:sp>
    </p:spTree>
    <p:extLst>
      <p:ext uri="{BB962C8B-B14F-4D97-AF65-F5344CB8AC3E}">
        <p14:creationId xmlns:p14="http://schemas.microsoft.com/office/powerpoint/2010/main" val="91798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Guiding Principles </a:t>
            </a:r>
            <a:r>
              <a:rPr lang="en-US" sz="3500" dirty="0" smtClean="0"/>
              <a:t>(cont’d)</a:t>
            </a:r>
            <a:endParaRPr lang="en-CA" sz="3500" dirty="0"/>
          </a:p>
        </p:txBody>
      </p:sp>
      <p:sp>
        <p:nvSpPr>
          <p:cNvPr id="3" name="Content Placeholder 2"/>
          <p:cNvSpPr>
            <a:spLocks noGrp="1"/>
          </p:cNvSpPr>
          <p:nvPr>
            <p:ph idx="1"/>
          </p:nvPr>
        </p:nvSpPr>
        <p:spPr>
          <a:xfrm>
            <a:off x="457200" y="2240280"/>
            <a:ext cx="8229600" cy="4008120"/>
          </a:xfrm>
        </p:spPr>
        <p:txBody>
          <a:bodyPr>
            <a:normAutofit/>
          </a:bodyPr>
          <a:lstStyle/>
          <a:p>
            <a:pPr>
              <a:spcBef>
                <a:spcPts val="0"/>
              </a:spcBef>
              <a:spcAft>
                <a:spcPts val="1200"/>
              </a:spcAft>
            </a:pPr>
            <a:r>
              <a:rPr lang="en-US" dirty="0" smtClean="0"/>
              <a:t>Appraisal situated in the context of school and system learning communities</a:t>
            </a:r>
          </a:p>
          <a:p>
            <a:pPr>
              <a:spcBef>
                <a:spcPts val="0"/>
              </a:spcBef>
              <a:spcAft>
                <a:spcPts val="1200"/>
              </a:spcAft>
            </a:pPr>
            <a:endParaRPr lang="en-US" dirty="0" smtClean="0"/>
          </a:p>
          <a:p>
            <a:pPr>
              <a:spcBef>
                <a:spcPts val="0"/>
              </a:spcBef>
              <a:spcAft>
                <a:spcPts val="1200"/>
              </a:spcAft>
            </a:pPr>
            <a:r>
              <a:rPr lang="en-US" dirty="0" smtClean="0"/>
              <a:t>Increase capacity for principals in their role as instructional leaders</a:t>
            </a:r>
          </a:p>
          <a:p>
            <a:pPr>
              <a:spcBef>
                <a:spcPts val="0"/>
              </a:spcBef>
              <a:spcAft>
                <a:spcPts val="1200"/>
              </a:spcAft>
            </a:pPr>
            <a:endParaRPr lang="en-US" dirty="0" smtClean="0"/>
          </a:p>
          <a:p>
            <a:pPr>
              <a:spcBef>
                <a:spcPts val="0"/>
              </a:spcBef>
              <a:spcAft>
                <a:spcPts val="1200"/>
              </a:spcAft>
            </a:pPr>
            <a:r>
              <a:rPr lang="en-US" dirty="0" smtClean="0"/>
              <a:t>Transparency and accountability</a:t>
            </a:r>
          </a:p>
          <a:p>
            <a:endParaRPr lang="en-CA" dirty="0"/>
          </a:p>
        </p:txBody>
      </p:sp>
    </p:spTree>
    <p:extLst>
      <p:ext uri="{BB962C8B-B14F-4D97-AF65-F5344CB8AC3E}">
        <p14:creationId xmlns:p14="http://schemas.microsoft.com/office/powerpoint/2010/main" val="3401545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Overall Goal of the TPA</a:t>
            </a:r>
            <a:endParaRPr lang="en-CA" dirty="0"/>
          </a:p>
        </p:txBody>
      </p:sp>
      <p:sp>
        <p:nvSpPr>
          <p:cNvPr id="3" name="Content Placeholder 2"/>
          <p:cNvSpPr>
            <a:spLocks noGrp="1"/>
          </p:cNvSpPr>
          <p:nvPr>
            <p:ph idx="1"/>
          </p:nvPr>
        </p:nvSpPr>
        <p:spPr>
          <a:xfrm>
            <a:off x="457200" y="2468880"/>
            <a:ext cx="8229600" cy="4389120"/>
          </a:xfrm>
        </p:spPr>
        <p:txBody>
          <a:bodyPr/>
          <a:lstStyle/>
          <a:p>
            <a:r>
              <a:rPr lang="en-US" dirty="0" smtClean="0"/>
              <a:t>Foster teacher development</a:t>
            </a:r>
          </a:p>
          <a:p>
            <a:endParaRPr lang="en-US" dirty="0" smtClean="0"/>
          </a:p>
          <a:p>
            <a:r>
              <a:rPr lang="en-US" dirty="0" smtClean="0"/>
              <a:t>Provide meaningful appraisals that encourage continuous professional learning and growth</a:t>
            </a:r>
          </a:p>
          <a:p>
            <a:endParaRPr lang="en-US" dirty="0" smtClean="0"/>
          </a:p>
          <a:p>
            <a:r>
              <a:rPr lang="en-US" dirty="0" smtClean="0"/>
              <a:t>Identify opportunities for additional support where required</a:t>
            </a:r>
            <a:endParaRPr lang="en-CA" dirty="0"/>
          </a:p>
        </p:txBody>
      </p:sp>
    </p:spTree>
    <p:extLst>
      <p:ext uri="{BB962C8B-B14F-4D97-AF65-F5344CB8AC3E}">
        <p14:creationId xmlns:p14="http://schemas.microsoft.com/office/powerpoint/2010/main" val="3229194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Roles and Responsibilities</a:t>
            </a:r>
            <a:endParaRPr lang="en-CA" dirty="0"/>
          </a:p>
        </p:txBody>
      </p:sp>
      <p:sp>
        <p:nvSpPr>
          <p:cNvPr id="3" name="Content Placeholder 2"/>
          <p:cNvSpPr>
            <a:spLocks noGrp="1"/>
          </p:cNvSpPr>
          <p:nvPr>
            <p:ph idx="1"/>
          </p:nvPr>
        </p:nvSpPr>
        <p:spPr>
          <a:xfrm>
            <a:off x="457200" y="1935480"/>
            <a:ext cx="8229600" cy="4236720"/>
          </a:xfrm>
        </p:spPr>
        <p:txBody>
          <a:bodyPr>
            <a:normAutofit fontScale="92500" lnSpcReduction="10000"/>
          </a:bodyPr>
          <a:lstStyle/>
          <a:p>
            <a:r>
              <a:rPr lang="en-US" sz="2800" dirty="0" smtClean="0"/>
              <a:t>Teachers, vice principals, principals and supervisory officers </a:t>
            </a:r>
            <a:r>
              <a:rPr lang="en-US" sz="2800" u="sng" dirty="0" smtClean="0"/>
              <a:t>all</a:t>
            </a:r>
            <a:r>
              <a:rPr lang="en-US" sz="2800" dirty="0" smtClean="0"/>
              <a:t> play key roles in TPA process</a:t>
            </a:r>
          </a:p>
          <a:p>
            <a:pPr marL="0" indent="0">
              <a:buNone/>
            </a:pPr>
            <a:endParaRPr lang="en-US" sz="2800" dirty="0" smtClean="0"/>
          </a:p>
          <a:p>
            <a:r>
              <a:rPr lang="en-US" sz="2800" dirty="0" smtClean="0"/>
              <a:t>Essential to these roles is collaboration, mutual respect and shared responsibility</a:t>
            </a:r>
          </a:p>
          <a:p>
            <a:pPr marL="0" indent="0">
              <a:buNone/>
            </a:pPr>
            <a:endParaRPr lang="en-US" sz="2800" dirty="0" smtClean="0"/>
          </a:p>
          <a:p>
            <a:r>
              <a:rPr lang="en-US" sz="2800" kern="1200" dirty="0" smtClean="0">
                <a:solidFill>
                  <a:schemeClr val="tx1"/>
                </a:solidFill>
                <a:effectLst/>
              </a:rPr>
              <a:t>These standards create a climate within which teachers  learn, plan, prepare, and pursue individual and shared goals and strive to be successful in bringing about high levels of student achievement</a:t>
            </a:r>
            <a:endParaRPr lang="en-CA" sz="2800" dirty="0" smtClean="0">
              <a:effectLst/>
            </a:endParaRPr>
          </a:p>
          <a:p>
            <a:endParaRPr lang="en-US" dirty="0"/>
          </a:p>
          <a:p>
            <a:endParaRPr lang="en-US" dirty="0" smtClean="0"/>
          </a:p>
          <a:p>
            <a:endParaRPr lang="en-US" dirty="0"/>
          </a:p>
          <a:p>
            <a:endParaRPr lang="en-CA" dirty="0"/>
          </a:p>
          <a:p>
            <a:endParaRPr lang="en-CA" dirty="0"/>
          </a:p>
        </p:txBody>
      </p:sp>
    </p:spTree>
    <p:extLst>
      <p:ext uri="{BB962C8B-B14F-4D97-AF65-F5344CB8AC3E}">
        <p14:creationId xmlns:p14="http://schemas.microsoft.com/office/powerpoint/2010/main" val="515376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smtClean="0"/>
              <a:t>Overview of Components</a:t>
            </a:r>
            <a:endParaRPr lang="en-CA" dirty="0"/>
          </a:p>
        </p:txBody>
      </p:sp>
      <p:sp>
        <p:nvSpPr>
          <p:cNvPr id="3" name="Content Placeholder 2"/>
          <p:cNvSpPr>
            <a:spLocks noGrp="1"/>
          </p:cNvSpPr>
          <p:nvPr>
            <p:ph idx="1"/>
          </p:nvPr>
        </p:nvSpPr>
        <p:spPr>
          <a:xfrm>
            <a:off x="457200" y="2164080"/>
            <a:ext cx="8229600" cy="4389120"/>
          </a:xfrm>
        </p:spPr>
        <p:txBody>
          <a:bodyPr>
            <a:normAutofit/>
          </a:bodyPr>
          <a:lstStyle/>
          <a:p>
            <a:pPr>
              <a:spcAft>
                <a:spcPts val="2400"/>
              </a:spcAft>
            </a:pPr>
            <a:r>
              <a:rPr lang="en-US" dirty="0" smtClean="0"/>
              <a:t>Five year evaluation cycle</a:t>
            </a:r>
          </a:p>
          <a:p>
            <a:pPr>
              <a:spcAft>
                <a:spcPts val="2400"/>
              </a:spcAft>
            </a:pPr>
            <a:r>
              <a:rPr lang="en-US" dirty="0" smtClean="0"/>
              <a:t>Two satisfactory appraisals in first year for new teachers</a:t>
            </a:r>
          </a:p>
          <a:p>
            <a:pPr>
              <a:spcAft>
                <a:spcPts val="2400"/>
              </a:spcAft>
            </a:pPr>
            <a:r>
              <a:rPr lang="en-US" dirty="0" smtClean="0"/>
              <a:t>One appraisal in an evaluation year for experienced teachers</a:t>
            </a:r>
          </a:p>
          <a:p>
            <a:pPr>
              <a:spcAft>
                <a:spcPts val="2400"/>
              </a:spcAft>
            </a:pPr>
            <a:r>
              <a:rPr lang="en-US" dirty="0" smtClean="0"/>
              <a:t>Pre-observation meeting, classroom observation, </a:t>
            </a:r>
            <a:r>
              <a:rPr lang="en-US" dirty="0"/>
              <a:t> </a:t>
            </a:r>
            <a:r>
              <a:rPr lang="en-US" dirty="0" smtClean="0"/>
              <a:t>post-observation meeting</a:t>
            </a:r>
          </a:p>
          <a:p>
            <a:endParaRPr lang="en-US" dirty="0"/>
          </a:p>
          <a:p>
            <a:endParaRPr lang="en-CA" dirty="0"/>
          </a:p>
        </p:txBody>
      </p:sp>
    </p:spTree>
    <p:extLst>
      <p:ext uri="{BB962C8B-B14F-4D97-AF65-F5344CB8AC3E}">
        <p14:creationId xmlns:p14="http://schemas.microsoft.com/office/powerpoint/2010/main" val="2532130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8888"/>
            <a:ext cx="8229600" cy="1277112"/>
          </a:xfrm>
        </p:spPr>
        <p:txBody>
          <a:bodyPr>
            <a:noAutofit/>
          </a:bodyPr>
          <a:lstStyle/>
          <a:p>
            <a:pPr algn="ctr"/>
            <a:r>
              <a:rPr lang="en-US" dirty="0"/>
              <a:t>Overview of Components </a:t>
            </a:r>
            <a:br>
              <a:rPr lang="en-US" dirty="0"/>
            </a:br>
            <a:r>
              <a:rPr lang="en-US" sz="3800" dirty="0"/>
              <a:t>(cont’d)</a:t>
            </a:r>
            <a:endParaRPr lang="en-CA" sz="3800" dirty="0"/>
          </a:p>
        </p:txBody>
      </p:sp>
      <p:sp>
        <p:nvSpPr>
          <p:cNvPr id="3" name="Content Placeholder 2"/>
          <p:cNvSpPr>
            <a:spLocks noGrp="1"/>
          </p:cNvSpPr>
          <p:nvPr>
            <p:ph idx="1"/>
          </p:nvPr>
        </p:nvSpPr>
        <p:spPr>
          <a:xfrm>
            <a:off x="457200" y="2667000"/>
            <a:ext cx="8229600" cy="4389120"/>
          </a:xfrm>
        </p:spPr>
        <p:txBody>
          <a:bodyPr/>
          <a:lstStyle/>
          <a:p>
            <a:r>
              <a:rPr lang="en-US" dirty="0" smtClean="0"/>
              <a:t>One “Summative Report” form </a:t>
            </a:r>
          </a:p>
          <a:p>
            <a:endParaRPr lang="en-US" dirty="0" smtClean="0"/>
          </a:p>
          <a:p>
            <a:r>
              <a:rPr lang="en-US" dirty="0" smtClean="0"/>
              <a:t>8 competencies based on five domains for new teachers</a:t>
            </a:r>
          </a:p>
          <a:p>
            <a:endParaRPr lang="en-US" dirty="0" smtClean="0"/>
          </a:p>
          <a:p>
            <a:r>
              <a:rPr lang="en-US" dirty="0" smtClean="0"/>
              <a:t>16  competencies based on five domains for experienced teachers</a:t>
            </a:r>
            <a:endParaRPr lang="en-CA" dirty="0"/>
          </a:p>
        </p:txBody>
      </p:sp>
    </p:spTree>
    <p:extLst>
      <p:ext uri="{BB962C8B-B14F-4D97-AF65-F5344CB8AC3E}">
        <p14:creationId xmlns:p14="http://schemas.microsoft.com/office/powerpoint/2010/main" val="3132896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Autofit/>
          </a:bodyPr>
          <a:lstStyle/>
          <a:p>
            <a:pPr algn="ctr"/>
            <a:r>
              <a:rPr lang="en-US" dirty="0" smtClean="0"/>
              <a:t>Overview of Components </a:t>
            </a:r>
            <a:br>
              <a:rPr lang="en-US" dirty="0" smtClean="0"/>
            </a:br>
            <a:r>
              <a:rPr lang="en-US" sz="3800" dirty="0" smtClean="0"/>
              <a:t>(cont’d)</a:t>
            </a:r>
            <a:endParaRPr lang="en-CA" sz="3800" dirty="0"/>
          </a:p>
        </p:txBody>
      </p:sp>
      <p:sp>
        <p:nvSpPr>
          <p:cNvPr id="3" name="Content Placeholder 2"/>
          <p:cNvSpPr>
            <a:spLocks noGrp="1"/>
          </p:cNvSpPr>
          <p:nvPr>
            <p:ph idx="1"/>
          </p:nvPr>
        </p:nvSpPr>
        <p:spPr>
          <a:xfrm>
            <a:off x="457200" y="3078480"/>
            <a:ext cx="8229600" cy="4389120"/>
          </a:xfrm>
        </p:spPr>
        <p:txBody>
          <a:bodyPr/>
          <a:lstStyle/>
          <a:p>
            <a:r>
              <a:rPr lang="en-US" dirty="0" smtClean="0"/>
              <a:t>Look-fors provided as a resource</a:t>
            </a:r>
          </a:p>
          <a:p>
            <a:endParaRPr lang="en-US" dirty="0" smtClean="0"/>
          </a:p>
          <a:p>
            <a:r>
              <a:rPr lang="en-US" dirty="0" smtClean="0"/>
              <a:t>Annual Learning Plan (ALP) requirements</a:t>
            </a:r>
          </a:p>
          <a:p>
            <a:endParaRPr lang="en-US" dirty="0" smtClean="0"/>
          </a:p>
          <a:p>
            <a:r>
              <a:rPr lang="en-US" dirty="0" smtClean="0"/>
              <a:t>Due process for unsatisfactory performance</a:t>
            </a:r>
          </a:p>
          <a:p>
            <a:pPr marL="457200" lvl="1" indent="0">
              <a:buNone/>
            </a:pPr>
            <a:endParaRPr lang="en-US" dirty="0" smtClean="0"/>
          </a:p>
        </p:txBody>
      </p:sp>
    </p:spTree>
    <p:extLst>
      <p:ext uri="{BB962C8B-B14F-4D97-AF65-F5344CB8AC3E}">
        <p14:creationId xmlns:p14="http://schemas.microsoft.com/office/powerpoint/2010/main" val="1971751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1217</Words>
  <Application>Microsoft Office PowerPoint</Application>
  <PresentationFormat>On-screen Show (4:3)</PresentationFormat>
  <Paragraphs>154</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The Teacher Performance Appraisal (TPA) Experience in Thames Valley District School Board</vt:lpstr>
      <vt:lpstr>PowerPoint Presentation</vt:lpstr>
      <vt:lpstr>Guiding Principles</vt:lpstr>
      <vt:lpstr>Guiding Principles (cont’d)</vt:lpstr>
      <vt:lpstr>Overall Goal of the TPA</vt:lpstr>
      <vt:lpstr>Roles and Responsibilities</vt:lpstr>
      <vt:lpstr>Overview of Components</vt:lpstr>
      <vt:lpstr>Overview of Components  (cont’d)</vt:lpstr>
      <vt:lpstr>Overview of Components  (cont’d)</vt:lpstr>
      <vt:lpstr>Summative Form  allows principals to:</vt:lpstr>
      <vt:lpstr>Features and Requirements  of Summative Report</vt:lpstr>
      <vt:lpstr>Features and Requirements (cont’d)</vt:lpstr>
      <vt:lpstr>Features and Requirements (cont’d)</vt:lpstr>
      <vt:lpstr>Working with the Summative Report</vt:lpstr>
      <vt:lpstr>Working with the Summative Report (cont’d)</vt:lpstr>
      <vt:lpstr>Working with the Summative Report (cont’d)</vt:lpstr>
      <vt:lpstr>Writing Comments  that Motivate</vt:lpstr>
      <vt:lpstr>Suggestions for Professional Growth and Development</vt:lpstr>
      <vt:lpstr>When a TPA is heading towards an unsatisfactory rating or is unsatisfactory</vt:lpstr>
      <vt:lpstr>When a TPA is heading towards an unsatisfactory rating or is unsatisfactory (cont’d)</vt:lpstr>
      <vt:lpstr>When a TPA is heading towards an unsatisfactory rating or is unsatisfactory (cont’d)</vt:lpstr>
      <vt:lpstr>Where two consecutive ratings are unsatisfactory</vt:lpstr>
      <vt:lpstr>Where two consecutive ratings are unsatisfactory (cont’d)</vt:lpstr>
      <vt:lpstr>Where two consecutive ratings are unsatisfactory (cont’d)</vt:lpstr>
      <vt:lpstr> Procedures followed by Boards on receiving a recommendation to terminate Teacher's employment</vt:lpstr>
      <vt:lpstr>Procedures followed by Boards on receiving a recommendation to terminate Teacher's employment (cont’d)</vt:lpstr>
      <vt:lpstr>Procedures followed by Boards on receiving a recommendation to terminate Teacher's employment (cont’d)</vt:lpstr>
      <vt:lpstr>Procedures followed by Boards on receiving a recommendation to terminate Teacher's employment (cont’d)</vt:lpstr>
      <vt:lpstr>TVDSB Stats</vt:lpstr>
      <vt:lpstr>Unsatisfactory Teacher Performance Appraisals in TVDSB</vt:lpstr>
      <vt:lpstr>Key Tips </vt:lpstr>
      <vt:lpstr>PowerPoint Presentation</vt:lpstr>
      <vt:lpstr>PowerPoint Presentation</vt:lpstr>
    </vt:vector>
  </TitlesOfParts>
  <Company>Thames Valley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Teacher Performance Appraisal (TPA) Experience in Thames Valley District School Board</dc:title>
  <dc:creator>Griffith-Jones, Lynne (8837)</dc:creator>
  <cp:lastModifiedBy>Walker, Teresa (0390)</cp:lastModifiedBy>
  <cp:revision>26</cp:revision>
  <cp:lastPrinted>2017-02-22T21:18:49Z</cp:lastPrinted>
  <dcterms:created xsi:type="dcterms:W3CDTF">2017-02-20T21:39:25Z</dcterms:created>
  <dcterms:modified xsi:type="dcterms:W3CDTF">2017-02-24T18:46:06Z</dcterms:modified>
</cp:coreProperties>
</file>