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58" r:id="rId4"/>
    <p:sldId id="266" r:id="rId5"/>
    <p:sldId id="267" r:id="rId6"/>
    <p:sldId id="259" r:id="rId7"/>
    <p:sldId id="260" r:id="rId8"/>
    <p:sldId id="262" r:id="rId9"/>
    <p:sldId id="261"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02"/>
  </p:normalViewPr>
  <p:slideViewPr>
    <p:cSldViewPr>
      <p:cViewPr>
        <p:scale>
          <a:sx n="85" d="100"/>
          <a:sy n="85" d="100"/>
        </p:scale>
        <p:origin x="1864" y="3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49th Annual NAEN Conference</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March 2018</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D99B5A-DC7D-440E-AD57-67077967AF43}" type="slidenum">
              <a:rPr lang="en-US" smtClean="0"/>
              <a:t>‹#›</a:t>
            </a:fld>
            <a:endParaRPr lang="en-US"/>
          </a:p>
        </p:txBody>
      </p:sp>
    </p:spTree>
    <p:extLst>
      <p:ext uri="{BB962C8B-B14F-4D97-AF65-F5344CB8AC3E}">
        <p14:creationId xmlns:p14="http://schemas.microsoft.com/office/powerpoint/2010/main" val="166531782"/>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49th Annual NAEN Conference</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March 2018</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92B2DE-1060-42DE-9A85-0B9F77563681}" type="slidenum">
              <a:rPr lang="en-US" smtClean="0"/>
              <a:t>‹#›</a:t>
            </a:fld>
            <a:endParaRPr lang="en-US"/>
          </a:p>
        </p:txBody>
      </p:sp>
    </p:spTree>
    <p:extLst>
      <p:ext uri="{BB962C8B-B14F-4D97-AF65-F5344CB8AC3E}">
        <p14:creationId xmlns:p14="http://schemas.microsoft.com/office/powerpoint/2010/main" val="1257575999"/>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92B2DE-1060-42DE-9A85-0B9F77563681}" type="slidenum">
              <a:rPr lang="en-US" smtClean="0"/>
              <a:t>11</a:t>
            </a:fld>
            <a:endParaRPr lang="en-US"/>
          </a:p>
        </p:txBody>
      </p:sp>
      <p:sp>
        <p:nvSpPr>
          <p:cNvPr id="5" name="Date Placeholder 4"/>
          <p:cNvSpPr>
            <a:spLocks noGrp="1"/>
          </p:cNvSpPr>
          <p:nvPr>
            <p:ph type="dt" idx="11"/>
          </p:nvPr>
        </p:nvSpPr>
        <p:spPr/>
        <p:txBody>
          <a:bodyPr/>
          <a:lstStyle/>
          <a:p>
            <a:r>
              <a:rPr lang="en-US" smtClean="0"/>
              <a:t>March 2018</a:t>
            </a:r>
            <a:endParaRPr lang="en-US"/>
          </a:p>
        </p:txBody>
      </p:sp>
      <p:sp>
        <p:nvSpPr>
          <p:cNvPr id="6" name="Header Placeholder 5"/>
          <p:cNvSpPr>
            <a:spLocks noGrp="1"/>
          </p:cNvSpPr>
          <p:nvPr>
            <p:ph type="hdr" sz="quarter" idx="12"/>
          </p:nvPr>
        </p:nvSpPr>
        <p:spPr/>
        <p:txBody>
          <a:bodyPr/>
          <a:lstStyle/>
          <a:p>
            <a:r>
              <a:rPr lang="en-US" smtClean="0"/>
              <a:t>49th Annual NAEN Conference</a:t>
            </a:r>
            <a:endParaRPr lang="en-US"/>
          </a:p>
        </p:txBody>
      </p:sp>
    </p:spTree>
    <p:extLst>
      <p:ext uri="{BB962C8B-B14F-4D97-AF65-F5344CB8AC3E}">
        <p14:creationId xmlns:p14="http://schemas.microsoft.com/office/powerpoint/2010/main" val="973891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325EAAF-D9D3-4909-BBCC-1583F3416D90}" type="datetimeFigureOut">
              <a:rPr lang="en-US" smtClean="0"/>
              <a:t>3/6/18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E6CFA6-8525-4B88-B73A-FBEEAD776F9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25EAAF-D9D3-4909-BBCC-1583F3416D90}" type="datetimeFigureOut">
              <a:rPr lang="en-US" smtClean="0"/>
              <a:t>3/6/18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E6CFA6-8525-4B88-B73A-FBEEAD776F9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4E6CFA6-8525-4B88-B73A-FBEEAD776F9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25EAAF-D9D3-4909-BBCC-1583F3416D90}" type="datetimeFigureOut">
              <a:rPr lang="en-US" smtClean="0"/>
              <a:t>3/6/18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325EAAF-D9D3-4909-BBCC-1583F3416D90}" type="datetimeFigureOut">
              <a:rPr lang="en-US" smtClean="0"/>
              <a:t>3/6/18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4E6CFA6-8525-4B88-B73A-FBEEAD776F9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325EAAF-D9D3-4909-BBCC-1583F3416D90}" type="datetimeFigureOut">
              <a:rPr lang="en-US" smtClean="0"/>
              <a:t>3/6/18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4E6CFA6-8525-4B88-B73A-FBEEAD776F9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325EAAF-D9D3-4909-BBCC-1583F3416D90}" type="datetimeFigureOut">
              <a:rPr lang="en-US" smtClean="0"/>
              <a:t>3/6/18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E6CFA6-8525-4B88-B73A-FBEEAD776F9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325EAAF-D9D3-4909-BBCC-1583F3416D90}" type="datetimeFigureOut">
              <a:rPr lang="en-US" smtClean="0"/>
              <a:t>3/6/18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4E6CFA6-8525-4B88-B73A-FBEEAD776F99}"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25EAAF-D9D3-4909-BBCC-1583F3416D90}" type="datetimeFigureOut">
              <a:rPr lang="en-US" smtClean="0"/>
              <a:t>3/6/18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4E6CFA6-8525-4B88-B73A-FBEEAD776F9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325EAAF-D9D3-4909-BBCC-1583F3416D90}" type="datetimeFigureOut">
              <a:rPr lang="en-US" smtClean="0"/>
              <a:t>3/6/18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4E6CFA6-8525-4B88-B73A-FBEEAD776F9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4E6CFA6-8525-4B88-B73A-FBEEAD776F9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325EAAF-D9D3-4909-BBCC-1583F3416D90}" type="datetimeFigureOut">
              <a:rPr lang="en-US" smtClean="0"/>
              <a:t>3/6/18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4E6CFA6-8525-4B88-B73A-FBEEAD776F9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325EAAF-D9D3-4909-BBCC-1583F3416D90}" type="datetimeFigureOut">
              <a:rPr lang="en-US" smtClean="0"/>
              <a:t>3/6/18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325EAAF-D9D3-4909-BBCC-1583F3416D90}" type="datetimeFigureOut">
              <a:rPr lang="en-US" smtClean="0"/>
              <a:t>3/6/18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4E6CFA6-8525-4B88-B73A-FBEEAD776F9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1648" y="3733800"/>
            <a:ext cx="4343400" cy="1219200"/>
          </a:xfrm>
        </p:spPr>
        <p:txBody>
          <a:bodyPr/>
          <a:lstStyle/>
          <a:p>
            <a:pPr algn="l"/>
            <a:r>
              <a:rPr lang="en-US" sz="1800" dirty="0" smtClean="0"/>
              <a:t>Mark </a:t>
            </a:r>
            <a:r>
              <a:rPr lang="en-US" sz="1800" dirty="0" err="1" smtClean="0"/>
              <a:t>Pettitt</a:t>
            </a:r>
            <a:endParaRPr lang="en-US" sz="1800" dirty="0" smtClean="0"/>
          </a:p>
          <a:p>
            <a:pPr algn="l"/>
            <a:r>
              <a:rPr lang="en-US" sz="1400" dirty="0" smtClean="0"/>
              <a:t>Director, Labor Relations</a:t>
            </a:r>
          </a:p>
          <a:p>
            <a:pPr algn="l"/>
            <a:r>
              <a:rPr lang="en-US" sz="1400" dirty="0" smtClean="0"/>
              <a:t>OCM BOCES</a:t>
            </a:r>
            <a:endParaRPr lang="en-US" sz="1400" dirty="0"/>
          </a:p>
        </p:txBody>
      </p:sp>
      <p:sp>
        <p:nvSpPr>
          <p:cNvPr id="2" name="Title 1"/>
          <p:cNvSpPr>
            <a:spLocks noGrp="1"/>
          </p:cNvSpPr>
          <p:nvPr>
            <p:ph type="ctrTitle"/>
          </p:nvPr>
        </p:nvSpPr>
        <p:spPr>
          <a:xfrm>
            <a:off x="304800" y="381000"/>
            <a:ext cx="8534400" cy="1752600"/>
          </a:xfrm>
        </p:spPr>
        <p:txBody>
          <a:bodyPr>
            <a:noAutofit/>
          </a:bodyPr>
          <a:lstStyle/>
          <a:p>
            <a:pPr>
              <a:lnSpc>
                <a:spcPct val="150000"/>
              </a:lnSpc>
            </a:pPr>
            <a:r>
              <a:rPr lang="en-US" sz="2800" dirty="0" smtClean="0"/>
              <a:t>WHEN DO BARGAINING UNIT MEMBERS HAVE A RIGHT TO UNION REPRESENTATION</a:t>
            </a:r>
            <a:br>
              <a:rPr lang="en-US" sz="2800" dirty="0" smtClean="0"/>
            </a:br>
            <a:r>
              <a:rPr lang="en-US" sz="2800" dirty="0" smtClean="0"/>
              <a:t>AND WHEN DO THEY NOT?</a:t>
            </a:r>
            <a:endParaRPr lang="en-US" sz="2800" dirty="0"/>
          </a:p>
        </p:txBody>
      </p:sp>
      <p:sp>
        <p:nvSpPr>
          <p:cNvPr id="4" name="Subtitle 2"/>
          <p:cNvSpPr txBox="1">
            <a:spLocks/>
          </p:cNvSpPr>
          <p:nvPr/>
        </p:nvSpPr>
        <p:spPr>
          <a:xfrm>
            <a:off x="4953000" y="3733800"/>
            <a:ext cx="3998976" cy="1219200"/>
          </a:xfrm>
          <a:prstGeom prst="rect">
            <a:avLst/>
          </a:prstGeom>
        </p:spPr>
        <p:txBody>
          <a:bodyPr vert="horz">
            <a:norm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pPr algn="r"/>
            <a:r>
              <a:rPr lang="en-US" sz="1800" dirty="0" smtClean="0"/>
              <a:t>David </a:t>
            </a:r>
            <a:r>
              <a:rPr lang="en-US" sz="1800" dirty="0" err="1" smtClean="0"/>
              <a:t>Cirillo</a:t>
            </a:r>
            <a:endParaRPr lang="en-US" sz="1800" dirty="0" smtClean="0"/>
          </a:p>
          <a:p>
            <a:pPr algn="r"/>
            <a:r>
              <a:rPr lang="en-US" sz="1400" dirty="0" smtClean="0"/>
              <a:t>Director, staff relations</a:t>
            </a:r>
          </a:p>
          <a:p>
            <a:pPr algn="r"/>
            <a:r>
              <a:rPr lang="en-US" sz="1400" dirty="0" smtClean="0"/>
              <a:t>West </a:t>
            </a:r>
            <a:r>
              <a:rPr lang="en-US" sz="1400" dirty="0" err="1" smtClean="0"/>
              <a:t>genesee</a:t>
            </a:r>
            <a:r>
              <a:rPr lang="en-US" sz="1400" dirty="0" smtClean="0"/>
              <a:t> CSD</a:t>
            </a:r>
            <a:endParaRPr lang="en-US" sz="1400" dirty="0"/>
          </a:p>
        </p:txBody>
      </p:sp>
      <p:sp>
        <p:nvSpPr>
          <p:cNvPr id="5" name="Subtitle 2"/>
          <p:cNvSpPr txBox="1">
            <a:spLocks/>
          </p:cNvSpPr>
          <p:nvPr/>
        </p:nvSpPr>
        <p:spPr>
          <a:xfrm>
            <a:off x="1371600" y="2971800"/>
            <a:ext cx="6400800" cy="533400"/>
          </a:xfrm>
          <a:prstGeom prst="rect">
            <a:avLst/>
          </a:prstGeom>
        </p:spPr>
        <p:txBody>
          <a:bodyPr vert="horz">
            <a:norm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r>
              <a:rPr lang="en-US" i="1" dirty="0" smtClean="0"/>
              <a:t>Presented by</a:t>
            </a:r>
          </a:p>
        </p:txBody>
      </p:sp>
      <p:sp>
        <p:nvSpPr>
          <p:cNvPr id="6" name="Subtitle 2"/>
          <p:cNvSpPr txBox="1">
            <a:spLocks/>
          </p:cNvSpPr>
          <p:nvPr/>
        </p:nvSpPr>
        <p:spPr>
          <a:xfrm>
            <a:off x="1524000" y="5410200"/>
            <a:ext cx="6400800" cy="838200"/>
          </a:xfrm>
          <a:prstGeom prst="rect">
            <a:avLst/>
          </a:prstGeom>
        </p:spPr>
        <p:txBody>
          <a:bodyPr vert="horz">
            <a:noAutofit/>
          </a:bodyPr>
          <a:lstStyle>
            <a:lvl1pPr marL="0" indent="0" algn="ctr" rtl="0" eaLnBrk="1" latinLnBrk="0" hangingPunct="1">
              <a:spcBef>
                <a:spcPct val="20000"/>
              </a:spcBef>
              <a:buClr>
                <a:schemeClr val="accent1"/>
              </a:buClr>
              <a:buSzPct val="85000"/>
              <a:buFont typeface="Wingdings 2"/>
              <a:buNone/>
              <a:defRPr kumimoji="0" sz="1600" b="1" kern="1200" cap="all" spc="250" baseline="0">
                <a:solidFill>
                  <a:schemeClr val="tx2"/>
                </a:solidFill>
                <a:latin typeface="+mn-lt"/>
                <a:ea typeface="+mn-ea"/>
                <a:cs typeface="+mn-cs"/>
              </a:defRPr>
            </a:lvl1pPr>
            <a:lvl2pPr marL="457200" indent="0" algn="ctr" rtl="0" eaLnBrk="1" latinLnBrk="0" hangingPunct="1">
              <a:spcBef>
                <a:spcPct val="20000"/>
              </a:spcBef>
              <a:buClr>
                <a:schemeClr val="accent2"/>
              </a:buClr>
              <a:buSzPct val="70000"/>
              <a:buFont typeface="Wingdings"/>
              <a:buNone/>
              <a:defRPr kumimoji="0" sz="2200" kern="1200">
                <a:solidFill>
                  <a:schemeClr val="tx2"/>
                </a:solidFill>
                <a:latin typeface="+mn-lt"/>
                <a:ea typeface="+mn-ea"/>
                <a:cs typeface="+mn-cs"/>
              </a:defRPr>
            </a:lvl2pPr>
            <a:lvl3pPr marL="914400" indent="0" algn="ctr" rtl="0" eaLnBrk="1" latinLnBrk="0" hangingPunct="1">
              <a:spcBef>
                <a:spcPct val="20000"/>
              </a:spcBef>
              <a:buClr>
                <a:schemeClr val="accent3"/>
              </a:buClr>
              <a:buSzPct val="75000"/>
              <a:buFont typeface="Wingdings 2"/>
              <a:buNone/>
              <a:defRPr kumimoji="0" sz="2000" kern="1200">
                <a:solidFill>
                  <a:schemeClr val="tx1"/>
                </a:solidFill>
                <a:latin typeface="+mn-lt"/>
                <a:ea typeface="+mn-ea"/>
                <a:cs typeface="+mn-cs"/>
              </a:defRPr>
            </a:lvl3pPr>
            <a:lvl4pPr marL="1371600" indent="0" algn="ctr" rtl="0" eaLnBrk="1" latinLnBrk="0" hangingPunct="1">
              <a:spcBef>
                <a:spcPct val="20000"/>
              </a:spcBef>
              <a:buClr>
                <a:schemeClr val="accent4"/>
              </a:buClr>
              <a:buSzPct val="70000"/>
              <a:buFont typeface="Wingdings"/>
              <a:buNone/>
              <a:defRPr kumimoji="0" sz="2000" kern="1200">
                <a:solidFill>
                  <a:schemeClr val="tx2"/>
                </a:solidFill>
                <a:latin typeface="+mn-lt"/>
                <a:ea typeface="+mn-ea"/>
                <a:cs typeface="+mn-cs"/>
              </a:defRPr>
            </a:lvl4pPr>
            <a:lvl5pPr marL="1828800" indent="0" algn="ctr" rtl="0" eaLnBrk="1" latinLnBrk="0" hangingPunct="1">
              <a:spcBef>
                <a:spcPct val="20000"/>
              </a:spcBef>
              <a:buClr>
                <a:schemeClr val="accent5"/>
              </a:buClr>
              <a:buFontTx/>
              <a:buNone/>
              <a:defRPr kumimoji="0" sz="1800" kern="1200">
                <a:solidFill>
                  <a:schemeClr val="tx1"/>
                </a:solidFill>
                <a:latin typeface="+mn-lt"/>
                <a:ea typeface="+mn-ea"/>
                <a:cs typeface="+mn-cs"/>
              </a:defRPr>
            </a:lvl5pPr>
            <a:lvl6pPr marL="2286000" indent="0" algn="ctr" rtl="0" eaLnBrk="1" latinLnBrk="0" hangingPunct="1">
              <a:spcBef>
                <a:spcPct val="20000"/>
              </a:spcBef>
              <a:buClr>
                <a:schemeClr val="accent6"/>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1">
                  <a:shade val="75000"/>
                </a:schemeClr>
              </a:buClr>
              <a:buSzPct val="90000"/>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accent4">
                  <a:shade val="75000"/>
                </a:schemeClr>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accent2">
                  <a:shade val="75000"/>
                </a:schemeClr>
              </a:buClr>
              <a:buSzPct val="90000"/>
              <a:buNone/>
              <a:defRPr kumimoji="0" sz="1400" kern="1200" cap="all" baseline="0">
                <a:solidFill>
                  <a:schemeClr val="tx1"/>
                </a:solidFill>
                <a:latin typeface="+mn-lt"/>
                <a:ea typeface="+mn-ea"/>
                <a:cs typeface="+mn-cs"/>
              </a:defRPr>
            </a:lvl9pPr>
          </a:lstStyle>
          <a:p>
            <a:r>
              <a:rPr lang="en-US" dirty="0" smtClean="0">
                <a:latin typeface="Aparajita" panose="020B0604020202020204" pitchFamily="34" charset="0"/>
                <a:cs typeface="Aparajita" panose="020B0604020202020204" pitchFamily="34" charset="0"/>
              </a:rPr>
              <a:t>49th </a:t>
            </a:r>
            <a:r>
              <a:rPr lang="en-US" dirty="0">
                <a:latin typeface="Aparajita" panose="020B0604020202020204" pitchFamily="34" charset="0"/>
                <a:cs typeface="Aparajita" panose="020B0604020202020204" pitchFamily="34" charset="0"/>
              </a:rPr>
              <a:t>annual </a:t>
            </a:r>
            <a:r>
              <a:rPr lang="en-US" dirty="0" err="1">
                <a:latin typeface="Aparajita" panose="020B0604020202020204" pitchFamily="34" charset="0"/>
                <a:cs typeface="Aparajita" panose="020B0604020202020204" pitchFamily="34" charset="0"/>
              </a:rPr>
              <a:t>naen</a:t>
            </a:r>
            <a:r>
              <a:rPr lang="en-US" dirty="0">
                <a:latin typeface="Aparajita" panose="020B0604020202020204" pitchFamily="34" charset="0"/>
                <a:cs typeface="Aparajita" panose="020B0604020202020204" pitchFamily="34" charset="0"/>
              </a:rPr>
              <a:t> conference</a:t>
            </a:r>
          </a:p>
          <a:p>
            <a:r>
              <a:rPr lang="en-US" dirty="0">
                <a:latin typeface="Aparajita" panose="020B0604020202020204" pitchFamily="34" charset="0"/>
                <a:cs typeface="Aparajita" panose="020B0604020202020204" pitchFamily="34" charset="0"/>
              </a:rPr>
              <a:t>Clearwater beach </a:t>
            </a:r>
            <a:r>
              <a:rPr lang="en-US" dirty="0" err="1" smtClean="0">
                <a:latin typeface="Aparajita" panose="020B0604020202020204" pitchFamily="34" charset="0"/>
                <a:cs typeface="Aparajita" panose="020B0604020202020204" pitchFamily="34" charset="0"/>
              </a:rPr>
              <a:t>florida</a:t>
            </a:r>
            <a:endParaRPr lang="en-US" dirty="0" smtClean="0">
              <a:latin typeface="Aparajita" panose="020B0604020202020204" pitchFamily="34" charset="0"/>
              <a:cs typeface="Aparajita" panose="020B0604020202020204" pitchFamily="34" charset="0"/>
            </a:endParaRPr>
          </a:p>
          <a:p>
            <a:r>
              <a:rPr lang="en-US" dirty="0">
                <a:latin typeface="Aparajita" panose="020B0604020202020204" pitchFamily="34" charset="0"/>
                <a:cs typeface="Aparajita" panose="020B0604020202020204" pitchFamily="34" charset="0"/>
              </a:rPr>
              <a:t>March 2018</a:t>
            </a:r>
          </a:p>
          <a:p>
            <a:endParaRPr lang="en-US" sz="1400" b="0" dirty="0"/>
          </a:p>
        </p:txBody>
      </p:sp>
    </p:spTree>
    <p:extLst>
      <p:ext uri="{BB962C8B-B14F-4D97-AF65-F5344CB8AC3E}">
        <p14:creationId xmlns:p14="http://schemas.microsoft.com/office/powerpoint/2010/main" val="1433578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 </a:t>
            </a:r>
            <a:r>
              <a:rPr lang="en-US" b="1" i="1" dirty="0" smtClean="0"/>
              <a:t>No</a:t>
            </a:r>
            <a:r>
              <a:rPr lang="en-US" dirty="0" smtClean="0"/>
              <a:t> Right </a:t>
            </a:r>
            <a:r>
              <a:rPr lang="en-US" dirty="0"/>
              <a:t>of R</a:t>
            </a:r>
            <a:r>
              <a:rPr lang="en-US" dirty="0" smtClean="0"/>
              <a:t>epresentation …</a:t>
            </a:r>
            <a:endParaRPr lang="en-US" dirty="0"/>
          </a:p>
        </p:txBody>
      </p:sp>
      <p:sp>
        <p:nvSpPr>
          <p:cNvPr id="3" name="Content Placeholder 2"/>
          <p:cNvSpPr>
            <a:spLocks noGrp="1"/>
          </p:cNvSpPr>
          <p:nvPr>
            <p:ph sz="quarter" idx="1"/>
          </p:nvPr>
        </p:nvSpPr>
        <p:spPr>
          <a:xfrm>
            <a:off x="911352" y="1825752"/>
            <a:ext cx="7851648" cy="4346448"/>
          </a:xfrm>
        </p:spPr>
        <p:txBody>
          <a:bodyPr>
            <a:normAutofit lnSpcReduction="10000"/>
          </a:bodyPr>
          <a:lstStyle/>
          <a:p>
            <a:r>
              <a:rPr lang="en-US" dirty="0" smtClean="0"/>
              <a:t>When employee is questioned as a witness during an investigation</a:t>
            </a:r>
          </a:p>
          <a:p>
            <a:pPr lvl="1"/>
            <a:r>
              <a:rPr lang="en-US" dirty="0" smtClean="0"/>
              <a:t>except where specifically authorized by a collective bargaining agreement or plan</a:t>
            </a:r>
          </a:p>
          <a:p>
            <a:endParaRPr lang="en-US" dirty="0" smtClean="0"/>
          </a:p>
          <a:p>
            <a:r>
              <a:rPr lang="en-US" dirty="0" smtClean="0"/>
              <a:t>During the presentation of discipline</a:t>
            </a:r>
          </a:p>
          <a:p>
            <a:endParaRPr lang="en-US" dirty="0" smtClean="0"/>
          </a:p>
          <a:p>
            <a:r>
              <a:rPr lang="en-US" dirty="0" smtClean="0"/>
              <a:t>During a supervisory conference</a:t>
            </a:r>
          </a:p>
          <a:p>
            <a:endParaRPr lang="en-US" dirty="0" smtClean="0"/>
          </a:p>
          <a:p>
            <a:r>
              <a:rPr lang="en-US" dirty="0" smtClean="0"/>
              <a:t>During a performance review</a:t>
            </a:r>
            <a:endParaRPr lang="en-US" dirty="0"/>
          </a:p>
        </p:txBody>
      </p:sp>
    </p:spTree>
    <p:extLst>
      <p:ext uri="{BB962C8B-B14F-4D97-AF65-F5344CB8AC3E}">
        <p14:creationId xmlns:p14="http://schemas.microsoft.com/office/powerpoint/2010/main" val="67017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California</a:t>
            </a:r>
            <a:endParaRPr lang="en-US" dirty="0"/>
          </a:p>
        </p:txBody>
      </p:sp>
      <p:sp>
        <p:nvSpPr>
          <p:cNvPr id="3" name="Content Placeholder 2"/>
          <p:cNvSpPr>
            <a:spLocks noGrp="1"/>
          </p:cNvSpPr>
          <p:nvPr>
            <p:ph sz="quarter" idx="1"/>
          </p:nvPr>
        </p:nvSpPr>
        <p:spPr>
          <a:xfrm>
            <a:off x="838200" y="1981200"/>
            <a:ext cx="7620000" cy="4572000"/>
          </a:xfrm>
        </p:spPr>
        <p:txBody>
          <a:bodyPr/>
          <a:lstStyle/>
          <a:p>
            <a:r>
              <a:rPr lang="en-US" i="1" dirty="0" smtClean="0"/>
              <a:t>Redwoods Community College District v. Public Employment Relations Board</a:t>
            </a:r>
            <a:r>
              <a:rPr lang="en-US" dirty="0" smtClean="0"/>
              <a:t> (1984):</a:t>
            </a:r>
          </a:p>
          <a:p>
            <a:endParaRPr lang="en-US" dirty="0" smtClean="0"/>
          </a:p>
          <a:p>
            <a:pPr lvl="1"/>
            <a:r>
              <a:rPr lang="en-US" dirty="0" smtClean="0"/>
              <a:t>PERB expanded </a:t>
            </a:r>
            <a:r>
              <a:rPr lang="en-US" i="1" dirty="0" smtClean="0"/>
              <a:t>Weingarten</a:t>
            </a:r>
            <a:r>
              <a:rPr lang="en-US" dirty="0" smtClean="0"/>
              <a:t> rights by stating the right </a:t>
            </a:r>
            <a:br>
              <a:rPr lang="en-US" dirty="0" smtClean="0"/>
            </a:br>
            <a:r>
              <a:rPr lang="en-US" dirty="0" smtClean="0"/>
              <a:t>of representation also applies to “highly unusual circumstances”</a:t>
            </a:r>
            <a:endParaRPr lang="en-US" dirty="0"/>
          </a:p>
        </p:txBody>
      </p:sp>
    </p:spTree>
    <p:extLst>
      <p:ext uri="{BB962C8B-B14F-4D97-AF65-F5344CB8AC3E}">
        <p14:creationId xmlns:p14="http://schemas.microsoft.com/office/powerpoint/2010/main" val="2151828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Garrity</a:t>
            </a:r>
            <a:r>
              <a:rPr lang="en-US" dirty="0" smtClean="0"/>
              <a:t> Rights</a:t>
            </a:r>
            <a:endParaRPr lang="en-US" dirty="0"/>
          </a:p>
        </p:txBody>
      </p:sp>
      <p:sp>
        <p:nvSpPr>
          <p:cNvPr id="3" name="Content Placeholder 2"/>
          <p:cNvSpPr>
            <a:spLocks noGrp="1"/>
          </p:cNvSpPr>
          <p:nvPr>
            <p:ph sz="quarter" idx="1"/>
          </p:nvPr>
        </p:nvSpPr>
        <p:spPr>
          <a:xfrm>
            <a:off x="530352" y="1752600"/>
            <a:ext cx="8156448" cy="4572000"/>
          </a:xfrm>
        </p:spPr>
        <p:txBody>
          <a:bodyPr>
            <a:normAutofit lnSpcReduction="10000"/>
          </a:bodyPr>
          <a:lstStyle/>
          <a:p>
            <a:r>
              <a:rPr lang="en-US" dirty="0" smtClean="0"/>
              <a:t>U.S. Supreme Court ruled</a:t>
            </a:r>
          </a:p>
          <a:p>
            <a:pPr lvl="1"/>
            <a:r>
              <a:rPr lang="en-US" dirty="0" smtClean="0"/>
              <a:t>if public employee ordered by employer to answer questions (under threat of discipline, if refused), the testimony is deemed compelled</a:t>
            </a:r>
          </a:p>
          <a:p>
            <a:pPr lvl="1"/>
            <a:r>
              <a:rPr lang="en-US" dirty="0" smtClean="0"/>
              <a:t>therefore employee statement and any fruit thereof cannot be used against employee in any subsequent criminal proceeding  </a:t>
            </a:r>
            <a:r>
              <a:rPr lang="en-US" sz="2000" dirty="0" smtClean="0"/>
              <a:t>(</a:t>
            </a:r>
            <a:r>
              <a:rPr lang="en-US" sz="2000" u="sng" dirty="0" err="1" smtClean="0"/>
              <a:t>Garrity</a:t>
            </a:r>
            <a:r>
              <a:rPr lang="en-US" sz="2000" u="sng" dirty="0" smtClean="0"/>
              <a:t> v. State of New Jersey</a:t>
            </a:r>
            <a:r>
              <a:rPr lang="en-US" sz="2000" dirty="0" smtClean="0"/>
              <a:t>, 385 US 493 (1967))</a:t>
            </a:r>
            <a:endParaRPr lang="en-US" dirty="0" smtClean="0"/>
          </a:p>
          <a:p>
            <a:r>
              <a:rPr lang="en-US" dirty="0" smtClean="0"/>
              <a:t>Thus</a:t>
            </a:r>
          </a:p>
          <a:p>
            <a:pPr lvl="1"/>
            <a:r>
              <a:rPr lang="en-US" dirty="0"/>
              <a:t>u</a:t>
            </a:r>
            <a:r>
              <a:rPr lang="en-US" dirty="0" smtClean="0"/>
              <a:t>nless a public employer advises employee that statements will not be used in a criminal prosecution …</a:t>
            </a:r>
          </a:p>
          <a:p>
            <a:pPr lvl="1"/>
            <a:r>
              <a:rPr lang="en-US" dirty="0" smtClean="0"/>
              <a:t>public employer cannot effectively discipline employee for refusing to answer questions</a:t>
            </a:r>
          </a:p>
          <a:p>
            <a:pPr lvl="1"/>
            <a:endParaRPr lang="en-US" dirty="0"/>
          </a:p>
        </p:txBody>
      </p:sp>
    </p:spTree>
    <p:extLst>
      <p:ext uri="{BB962C8B-B14F-4D97-AF65-F5344CB8AC3E}">
        <p14:creationId xmlns:p14="http://schemas.microsoft.com/office/powerpoint/2010/main" val="1243054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Focus of </a:t>
            </a:r>
            <a:r>
              <a:rPr lang="en-US" dirty="0"/>
              <a:t>O</a:t>
            </a:r>
            <a:r>
              <a:rPr lang="en-US" dirty="0" smtClean="0"/>
              <a:t>ur Presentation</a:t>
            </a:r>
            <a:endParaRPr lang="en-US" dirty="0"/>
          </a:p>
        </p:txBody>
      </p:sp>
      <p:sp>
        <p:nvSpPr>
          <p:cNvPr id="3" name="Content Placeholder 2"/>
          <p:cNvSpPr>
            <a:spLocks noGrp="1"/>
          </p:cNvSpPr>
          <p:nvPr>
            <p:ph sz="quarter" idx="1"/>
          </p:nvPr>
        </p:nvSpPr>
        <p:spPr/>
        <p:txBody>
          <a:bodyPr/>
          <a:lstStyle/>
          <a:p>
            <a:pPr marL="0" indent="0" algn="ctr">
              <a:buNone/>
            </a:pPr>
            <a:r>
              <a:rPr lang="en-US" dirty="0" smtClean="0"/>
              <a:t>Weingarten Rights of School Employees</a:t>
            </a:r>
            <a:endParaRPr lang="en-US" dirty="0"/>
          </a:p>
        </p:txBody>
      </p:sp>
      <p:grpSp>
        <p:nvGrpSpPr>
          <p:cNvPr id="5" name="Group 4"/>
          <p:cNvGrpSpPr/>
          <p:nvPr/>
        </p:nvGrpSpPr>
        <p:grpSpPr>
          <a:xfrm>
            <a:off x="457200" y="2154936"/>
            <a:ext cx="8153400" cy="4322064"/>
            <a:chOff x="304800" y="2078736"/>
            <a:chExt cx="8153400" cy="4322064"/>
          </a:xfrm>
        </p:grpSpPr>
        <p:sp>
          <p:nvSpPr>
            <p:cNvPr id="4" name="Rectangle 3"/>
            <p:cNvSpPr/>
            <p:nvPr/>
          </p:nvSpPr>
          <p:spPr>
            <a:xfrm>
              <a:off x="304800" y="2078736"/>
              <a:ext cx="8153400" cy="43220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76" y="2154936"/>
              <a:ext cx="7892143" cy="4143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321560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Weingarten Rights</a:t>
            </a:r>
            <a:endParaRPr lang="en-US" dirty="0"/>
          </a:p>
        </p:txBody>
      </p:sp>
      <p:sp>
        <p:nvSpPr>
          <p:cNvPr id="3" name="Content Placeholder 2"/>
          <p:cNvSpPr>
            <a:spLocks noGrp="1"/>
          </p:cNvSpPr>
          <p:nvPr>
            <p:ph sz="quarter" idx="1"/>
          </p:nvPr>
        </p:nvSpPr>
        <p:spPr>
          <a:xfrm>
            <a:off x="762000" y="1752600"/>
            <a:ext cx="7927848" cy="4572000"/>
          </a:xfrm>
        </p:spPr>
        <p:txBody>
          <a:bodyPr/>
          <a:lstStyle/>
          <a:p>
            <a:r>
              <a:rPr lang="en-US" u="sng" dirty="0" smtClean="0"/>
              <a:t>NLRV v. Weingarten, Inc.</a:t>
            </a:r>
            <a:r>
              <a:rPr lang="en-US" dirty="0" smtClean="0"/>
              <a:t>, 40 US 251, 1975</a:t>
            </a:r>
          </a:p>
          <a:p>
            <a:pPr lvl="1"/>
            <a:r>
              <a:rPr lang="en-US" dirty="0" smtClean="0"/>
              <a:t>U.S. Supreme Court decision that affirms the right of the representation for an employee during a disciplinary interview by an employer</a:t>
            </a:r>
          </a:p>
          <a:p>
            <a:endParaRPr lang="en-US" dirty="0" smtClean="0"/>
          </a:p>
          <a:p>
            <a:r>
              <a:rPr lang="en-US" dirty="0" smtClean="0"/>
              <a:t>Private sector case through NLRB</a:t>
            </a:r>
          </a:p>
          <a:p>
            <a:endParaRPr lang="en-US" dirty="0" smtClean="0"/>
          </a:p>
          <a:p>
            <a:r>
              <a:rPr lang="en-US" dirty="0" smtClean="0"/>
              <a:t>Extended to public sector employees by state statutes</a:t>
            </a:r>
            <a:endParaRPr lang="en-US" dirty="0"/>
          </a:p>
        </p:txBody>
      </p:sp>
    </p:spTree>
    <p:extLst>
      <p:ext uri="{BB962C8B-B14F-4D97-AF65-F5344CB8AC3E}">
        <p14:creationId xmlns:p14="http://schemas.microsoft.com/office/powerpoint/2010/main" val="3382062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Weingarten Rights – State Statutes</a:t>
            </a:r>
            <a:endParaRPr lang="en-US" dirty="0"/>
          </a:p>
        </p:txBody>
      </p:sp>
      <p:sp>
        <p:nvSpPr>
          <p:cNvPr id="3" name="Content Placeholder 2"/>
          <p:cNvSpPr>
            <a:spLocks noGrp="1"/>
          </p:cNvSpPr>
          <p:nvPr>
            <p:ph sz="quarter" idx="1"/>
          </p:nvPr>
        </p:nvSpPr>
        <p:spPr>
          <a:xfrm>
            <a:off x="533400" y="1752600"/>
            <a:ext cx="8232648" cy="4572000"/>
          </a:xfrm>
        </p:spPr>
        <p:txBody>
          <a:bodyPr>
            <a:normAutofit/>
          </a:bodyPr>
          <a:lstStyle/>
          <a:p>
            <a:r>
              <a:rPr lang="en-US" dirty="0" smtClean="0"/>
              <a:t>Minnesota</a:t>
            </a:r>
          </a:p>
          <a:p>
            <a:pPr lvl="1"/>
            <a:r>
              <a:rPr lang="en-US" dirty="0" smtClean="0"/>
              <a:t>It is the policy of the State of MN that when interviewing an employee who is covered by a CBA, when the questioning may potentially subject the employee to disciplinary action, the employee has the right to union representation during the interview. </a:t>
            </a:r>
            <a:r>
              <a:rPr lang="en-US" i="1" dirty="0" smtClean="0"/>
              <a:t>(HR/LR Policy #1376)</a:t>
            </a:r>
          </a:p>
          <a:p>
            <a:r>
              <a:rPr lang="en-US" dirty="0" smtClean="0"/>
              <a:t>California</a:t>
            </a:r>
          </a:p>
          <a:p>
            <a:pPr lvl="1"/>
            <a:r>
              <a:rPr lang="en-US" dirty="0" smtClean="0"/>
              <a:t>PERB has long held that employees are entitled to union representation if they are required to attend a meeting where they have a reasonable belief that discipline may result from the meeting.</a:t>
            </a:r>
          </a:p>
        </p:txBody>
      </p:sp>
    </p:spTree>
    <p:extLst>
      <p:ext uri="{BB962C8B-B14F-4D97-AF65-F5344CB8AC3E}">
        <p14:creationId xmlns:p14="http://schemas.microsoft.com/office/powerpoint/2010/main" val="326512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Weingarten Rights – State Statutes</a:t>
            </a:r>
            <a:endParaRPr lang="en-US" dirty="0"/>
          </a:p>
        </p:txBody>
      </p:sp>
      <p:sp>
        <p:nvSpPr>
          <p:cNvPr id="3" name="Content Placeholder 2"/>
          <p:cNvSpPr>
            <a:spLocks noGrp="1"/>
          </p:cNvSpPr>
          <p:nvPr>
            <p:ph sz="quarter" idx="1"/>
          </p:nvPr>
        </p:nvSpPr>
        <p:spPr>
          <a:xfrm>
            <a:off x="1066800" y="1828800"/>
            <a:ext cx="6934200" cy="4800600"/>
          </a:xfrm>
        </p:spPr>
        <p:txBody>
          <a:bodyPr>
            <a:normAutofit/>
          </a:bodyPr>
          <a:lstStyle/>
          <a:p>
            <a:r>
              <a:rPr lang="en-US" dirty="0" smtClean="0"/>
              <a:t>New York</a:t>
            </a:r>
          </a:p>
          <a:p>
            <a:pPr lvl="1"/>
            <a:r>
              <a:rPr lang="en-US" sz="2000" dirty="0" smtClean="0"/>
              <a:t>Taylor Law amended making </a:t>
            </a:r>
            <a:r>
              <a:rPr lang="en-US" sz="2000" dirty="0"/>
              <a:t>it an improper public employer practice</a:t>
            </a:r>
            <a:r>
              <a:rPr lang="en-US" sz="2000" dirty="0" smtClean="0"/>
              <a:t>:</a:t>
            </a:r>
          </a:p>
          <a:p>
            <a:pPr lvl="1"/>
            <a:endParaRPr lang="en-US" sz="300" dirty="0" smtClean="0"/>
          </a:p>
          <a:p>
            <a:pPr lvl="2">
              <a:lnSpc>
                <a:spcPct val="145000"/>
              </a:lnSpc>
            </a:pPr>
            <a:r>
              <a:rPr lang="en-US" sz="1800" dirty="0" smtClean="0"/>
              <a:t>To fail to permit or refuse to afford a public employee the right, upon the employee’s demand, to representation by a representative of the employee organization (or designee), which has been certified or recognized under this article when at the time of questioning by the employer of such employee it reasonably appears that he or she may be the subject of a potential disciplinary action.</a:t>
            </a:r>
          </a:p>
        </p:txBody>
      </p:sp>
    </p:spTree>
    <p:extLst>
      <p:ext uri="{BB962C8B-B14F-4D97-AF65-F5344CB8AC3E}">
        <p14:creationId xmlns:p14="http://schemas.microsoft.com/office/powerpoint/2010/main" val="3225759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Weingarten Rights</a:t>
            </a:r>
            <a:endParaRPr lang="en-US" dirty="0"/>
          </a:p>
        </p:txBody>
      </p:sp>
      <p:sp>
        <p:nvSpPr>
          <p:cNvPr id="3" name="Content Placeholder 2"/>
          <p:cNvSpPr>
            <a:spLocks noGrp="1"/>
          </p:cNvSpPr>
          <p:nvPr>
            <p:ph sz="quarter" idx="1"/>
          </p:nvPr>
        </p:nvSpPr>
        <p:spPr>
          <a:xfrm>
            <a:off x="914400" y="1905000"/>
            <a:ext cx="7924800" cy="4572000"/>
          </a:xfrm>
        </p:spPr>
        <p:txBody>
          <a:bodyPr/>
          <a:lstStyle/>
          <a:p>
            <a:r>
              <a:rPr lang="en-US" dirty="0" smtClean="0"/>
              <a:t>The employee has a right to a union representative at a meeting that the employee </a:t>
            </a:r>
            <a:r>
              <a:rPr lang="en-US" i="1" dirty="0" smtClean="0"/>
              <a:t>reasonably believes</a:t>
            </a:r>
            <a:r>
              <a:rPr lang="en-US" dirty="0" smtClean="0"/>
              <a:t> could result in discipline</a:t>
            </a:r>
          </a:p>
          <a:p>
            <a:endParaRPr lang="en-US" dirty="0" smtClean="0"/>
          </a:p>
          <a:p>
            <a:r>
              <a:rPr lang="en-US" dirty="0" smtClean="0"/>
              <a:t>This right to representation does not extend to general discussion, training or discussions regarding corrections and work technique</a:t>
            </a:r>
          </a:p>
          <a:p>
            <a:endParaRPr lang="en-US" dirty="0" smtClean="0"/>
          </a:p>
          <a:p>
            <a:endParaRPr lang="en-US" dirty="0"/>
          </a:p>
        </p:txBody>
      </p:sp>
    </p:spTree>
    <p:extLst>
      <p:ext uri="{BB962C8B-B14F-4D97-AF65-F5344CB8AC3E}">
        <p14:creationId xmlns:p14="http://schemas.microsoft.com/office/powerpoint/2010/main" val="165497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Weingarten Rights</a:t>
            </a:r>
            <a:endParaRPr lang="en-US" dirty="0"/>
          </a:p>
        </p:txBody>
      </p:sp>
      <p:sp>
        <p:nvSpPr>
          <p:cNvPr id="3" name="Content Placeholder 2"/>
          <p:cNvSpPr>
            <a:spLocks noGrp="1"/>
          </p:cNvSpPr>
          <p:nvPr>
            <p:ph sz="quarter" idx="1"/>
          </p:nvPr>
        </p:nvSpPr>
        <p:spPr>
          <a:xfrm>
            <a:off x="685800" y="1752600"/>
            <a:ext cx="8046720" cy="4572000"/>
          </a:xfrm>
        </p:spPr>
        <p:txBody>
          <a:bodyPr>
            <a:normAutofit/>
          </a:bodyPr>
          <a:lstStyle/>
          <a:p>
            <a:r>
              <a:rPr lang="en-US" dirty="0" smtClean="0"/>
              <a:t>Employee must request a union representative be present</a:t>
            </a:r>
          </a:p>
          <a:p>
            <a:endParaRPr lang="en-US" dirty="0" smtClean="0"/>
          </a:p>
          <a:p>
            <a:r>
              <a:rPr lang="en-US" dirty="0" smtClean="0"/>
              <a:t>Employee can make request at any point prior to or during the interview</a:t>
            </a:r>
          </a:p>
          <a:p>
            <a:endParaRPr lang="en-US" dirty="0" smtClean="0"/>
          </a:p>
          <a:p>
            <a:r>
              <a:rPr lang="en-US" dirty="0" smtClean="0"/>
              <a:t>If employee asserts his or her </a:t>
            </a:r>
            <a:r>
              <a:rPr lang="en-US" dirty="0"/>
              <a:t>right </a:t>
            </a:r>
            <a:r>
              <a:rPr lang="en-US" dirty="0" smtClean="0"/>
              <a:t>to a union representative, employer </a:t>
            </a:r>
            <a:r>
              <a:rPr lang="en-US" b="1" i="1" dirty="0" smtClean="0"/>
              <a:t>must stop</a:t>
            </a:r>
            <a:r>
              <a:rPr lang="en-US" dirty="0" smtClean="0"/>
              <a:t> an interview until a </a:t>
            </a:r>
            <a:r>
              <a:rPr lang="en-US" dirty="0"/>
              <a:t>representative </a:t>
            </a:r>
            <a:r>
              <a:rPr lang="en-US" dirty="0" smtClean="0"/>
              <a:t>has been obtained</a:t>
            </a:r>
          </a:p>
          <a:p>
            <a:endParaRPr lang="en-US" dirty="0"/>
          </a:p>
        </p:txBody>
      </p:sp>
    </p:spTree>
    <p:extLst>
      <p:ext uri="{BB962C8B-B14F-4D97-AF65-F5344CB8AC3E}">
        <p14:creationId xmlns:p14="http://schemas.microsoft.com/office/powerpoint/2010/main" val="3365146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Weingarten Rights</a:t>
            </a:r>
            <a:endParaRPr lang="en-US" dirty="0"/>
          </a:p>
        </p:txBody>
      </p:sp>
      <p:sp>
        <p:nvSpPr>
          <p:cNvPr id="3" name="Content Placeholder 2"/>
          <p:cNvSpPr>
            <a:spLocks noGrp="1"/>
          </p:cNvSpPr>
          <p:nvPr>
            <p:ph sz="quarter" idx="1"/>
          </p:nvPr>
        </p:nvSpPr>
        <p:spPr>
          <a:xfrm>
            <a:off x="685800" y="1749552"/>
            <a:ext cx="7851648" cy="4346448"/>
          </a:xfrm>
        </p:spPr>
        <p:txBody>
          <a:bodyPr>
            <a:normAutofit/>
          </a:bodyPr>
          <a:lstStyle/>
          <a:p>
            <a:pPr marL="0" indent="0">
              <a:buNone/>
            </a:pPr>
            <a:r>
              <a:rPr lang="en-US" i="1" dirty="0" smtClean="0"/>
              <a:t>Union </a:t>
            </a:r>
            <a:r>
              <a:rPr lang="en-US" i="1" dirty="0"/>
              <a:t>representative </a:t>
            </a:r>
            <a:r>
              <a:rPr lang="en-US" i="1" dirty="0" smtClean="0"/>
              <a:t>is there to:</a:t>
            </a:r>
          </a:p>
          <a:p>
            <a:endParaRPr lang="en-US" dirty="0"/>
          </a:p>
          <a:p>
            <a:r>
              <a:rPr lang="en-US" dirty="0" smtClean="0"/>
              <a:t>Clarify facts and offer guidance to employee</a:t>
            </a:r>
          </a:p>
          <a:p>
            <a:pPr lvl="1"/>
            <a:endParaRPr lang="en-US" dirty="0" smtClean="0"/>
          </a:p>
          <a:p>
            <a:r>
              <a:rPr lang="en-US" dirty="0" smtClean="0"/>
              <a:t>Assist in facilitating a professional and productive discussion</a:t>
            </a:r>
          </a:p>
          <a:p>
            <a:pPr lvl="1"/>
            <a:endParaRPr lang="en-US" dirty="0" smtClean="0"/>
          </a:p>
          <a:p>
            <a:r>
              <a:rPr lang="en-US" dirty="0" smtClean="0"/>
              <a:t>Assist employer in fleshing out pertinent facts or identifying additional witnesses</a:t>
            </a:r>
            <a:endParaRPr lang="en-US" dirty="0"/>
          </a:p>
        </p:txBody>
      </p:sp>
    </p:spTree>
    <p:extLst>
      <p:ext uri="{BB962C8B-B14F-4D97-AF65-F5344CB8AC3E}">
        <p14:creationId xmlns:p14="http://schemas.microsoft.com/office/powerpoint/2010/main" val="3768699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Weingarten Rights</a:t>
            </a:r>
            <a:endParaRPr lang="en-US" dirty="0"/>
          </a:p>
        </p:txBody>
      </p:sp>
      <p:sp>
        <p:nvSpPr>
          <p:cNvPr id="3" name="Content Placeholder 2"/>
          <p:cNvSpPr>
            <a:spLocks noGrp="1"/>
          </p:cNvSpPr>
          <p:nvPr>
            <p:ph sz="quarter" idx="1"/>
          </p:nvPr>
        </p:nvSpPr>
        <p:spPr>
          <a:xfrm>
            <a:off x="914400" y="1905000"/>
            <a:ext cx="7927848" cy="4346448"/>
          </a:xfrm>
        </p:spPr>
        <p:txBody>
          <a:bodyPr>
            <a:normAutofit/>
          </a:bodyPr>
          <a:lstStyle/>
          <a:p>
            <a:r>
              <a:rPr lang="en-US" dirty="0" smtClean="0"/>
              <a:t>Employer may insist on hearing employee’s version of facts in their own words</a:t>
            </a:r>
          </a:p>
          <a:p>
            <a:pPr marL="0" indent="0">
              <a:buNone/>
            </a:pPr>
            <a:endParaRPr lang="en-US" dirty="0"/>
          </a:p>
        </p:txBody>
      </p:sp>
    </p:spTree>
    <p:extLst>
      <p:ext uri="{BB962C8B-B14F-4D97-AF65-F5344CB8AC3E}">
        <p14:creationId xmlns:p14="http://schemas.microsoft.com/office/powerpoint/2010/main" val="1930766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184</TotalTime>
  <Words>575</Words>
  <Application>Microsoft Macintosh PowerPoint</Application>
  <PresentationFormat>On-screen Show (4:3)</PresentationFormat>
  <Paragraphs>73</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Aparajita</vt:lpstr>
      <vt:lpstr>Calibri</vt:lpstr>
      <vt:lpstr>Georgia</vt:lpstr>
      <vt:lpstr>Wingdings</vt:lpstr>
      <vt:lpstr>Wingdings 2</vt:lpstr>
      <vt:lpstr>Civic</vt:lpstr>
      <vt:lpstr>WHEN DO BARGAINING UNIT MEMBERS HAVE A RIGHT TO UNION REPRESENTATION AND WHEN DO THEY NOT?</vt:lpstr>
      <vt:lpstr>The Focus of Our Presentation</vt:lpstr>
      <vt:lpstr>Weingarten Rights</vt:lpstr>
      <vt:lpstr>Weingarten Rights – State Statutes</vt:lpstr>
      <vt:lpstr>Weingarten Rights – State Statutes</vt:lpstr>
      <vt:lpstr>Weingarten Rights</vt:lpstr>
      <vt:lpstr>Weingarten Rights</vt:lpstr>
      <vt:lpstr>Weingarten Rights</vt:lpstr>
      <vt:lpstr>Weingarten Rights</vt:lpstr>
      <vt:lpstr>There is No Right of Representation …</vt:lpstr>
      <vt:lpstr>California</vt:lpstr>
      <vt:lpstr>Garrity Rights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DO BARGAINING UNIT MEMBERS HAVE A RIGHT TO UNION REPRESENTATION AND WHEN DO THEY NOT?</dc:title>
  <dc:creator>Erin</dc:creator>
  <cp:lastModifiedBy>Rachel Rissetto</cp:lastModifiedBy>
  <cp:revision>32</cp:revision>
  <cp:lastPrinted>2018-03-05T16:41:53Z</cp:lastPrinted>
  <dcterms:created xsi:type="dcterms:W3CDTF">2018-02-23T15:07:39Z</dcterms:created>
  <dcterms:modified xsi:type="dcterms:W3CDTF">2018-03-06T15:33:47Z</dcterms:modified>
</cp:coreProperties>
</file>