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6"/>
  </p:notesMasterIdLst>
  <p:handoutMasterIdLst>
    <p:handoutMasterId r:id="rId57"/>
  </p:handoutMasterIdLst>
  <p:sldIdLst>
    <p:sldId id="260" r:id="rId2"/>
    <p:sldId id="329" r:id="rId3"/>
    <p:sldId id="339" r:id="rId4"/>
    <p:sldId id="396" r:id="rId5"/>
    <p:sldId id="397" r:id="rId6"/>
    <p:sldId id="398" r:id="rId7"/>
    <p:sldId id="399" r:id="rId8"/>
    <p:sldId id="400" r:id="rId9"/>
    <p:sldId id="413" r:id="rId10"/>
    <p:sldId id="401" r:id="rId11"/>
    <p:sldId id="414" r:id="rId12"/>
    <p:sldId id="415" r:id="rId13"/>
    <p:sldId id="402" r:id="rId14"/>
    <p:sldId id="416" r:id="rId15"/>
    <p:sldId id="417" r:id="rId16"/>
    <p:sldId id="418" r:id="rId17"/>
    <p:sldId id="420" r:id="rId18"/>
    <p:sldId id="346" r:id="rId19"/>
    <p:sldId id="352" r:id="rId20"/>
    <p:sldId id="353" r:id="rId21"/>
    <p:sldId id="354" r:id="rId22"/>
    <p:sldId id="404" r:id="rId23"/>
    <p:sldId id="405" r:id="rId24"/>
    <p:sldId id="406" r:id="rId25"/>
    <p:sldId id="439" r:id="rId26"/>
    <p:sldId id="440" r:id="rId27"/>
    <p:sldId id="441" r:id="rId28"/>
    <p:sldId id="442" r:id="rId29"/>
    <p:sldId id="443" r:id="rId30"/>
    <p:sldId id="444" r:id="rId31"/>
    <p:sldId id="423" r:id="rId32"/>
    <p:sldId id="424" r:id="rId33"/>
    <p:sldId id="425" r:id="rId34"/>
    <p:sldId id="433" r:id="rId35"/>
    <p:sldId id="434" r:id="rId36"/>
    <p:sldId id="435" r:id="rId37"/>
    <p:sldId id="436" r:id="rId38"/>
    <p:sldId id="428" r:id="rId39"/>
    <p:sldId id="429" r:id="rId40"/>
    <p:sldId id="430" r:id="rId41"/>
    <p:sldId id="431" r:id="rId42"/>
    <p:sldId id="432" r:id="rId43"/>
    <p:sldId id="437" r:id="rId44"/>
    <p:sldId id="438" r:id="rId45"/>
    <p:sldId id="380" r:id="rId46"/>
    <p:sldId id="381" r:id="rId47"/>
    <p:sldId id="393" r:id="rId48"/>
    <p:sldId id="426" r:id="rId49"/>
    <p:sldId id="394" r:id="rId50"/>
    <p:sldId id="427" r:id="rId51"/>
    <p:sldId id="422" r:id="rId52"/>
    <p:sldId id="412" r:id="rId53"/>
    <p:sldId id="421" r:id="rId54"/>
    <p:sldId id="363" r:id="rId55"/>
  </p:sldIdLst>
  <p:sldSz cx="9144000" cy="5143500" type="screen16x9"/>
  <p:notesSz cx="6997700" cy="9283700"/>
  <p:defaultTextStyle>
    <a:defPPr>
      <a:defRPr lang="en-US"/>
    </a:defPPr>
    <a:lvl1pPr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1pPr>
    <a:lvl2pPr marL="4572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2pPr>
    <a:lvl3pPr marL="9144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3pPr>
    <a:lvl4pPr marL="13716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4pPr>
    <a:lvl5pPr marL="18288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5pPr>
    <a:lvl6pPr marL="2286000" algn="l" defTabSz="914400" rtl="0" eaLnBrk="1" latinLnBrk="0" hangingPunct="1">
      <a:defRPr sz="2400" kern="1200">
        <a:solidFill>
          <a:schemeClr val="bg1"/>
        </a:solidFill>
        <a:latin typeface="Arial" charset="0"/>
        <a:ea typeface="ＭＳ Ｐゴシック" pitchFamily="-16" charset="-128"/>
        <a:cs typeface="+mn-cs"/>
      </a:defRPr>
    </a:lvl6pPr>
    <a:lvl7pPr marL="2743200" algn="l" defTabSz="914400" rtl="0" eaLnBrk="1" latinLnBrk="0" hangingPunct="1">
      <a:defRPr sz="2400" kern="1200">
        <a:solidFill>
          <a:schemeClr val="bg1"/>
        </a:solidFill>
        <a:latin typeface="Arial" charset="0"/>
        <a:ea typeface="ＭＳ Ｐゴシック" pitchFamily="-16" charset="-128"/>
        <a:cs typeface="+mn-cs"/>
      </a:defRPr>
    </a:lvl7pPr>
    <a:lvl8pPr marL="3200400" algn="l" defTabSz="914400" rtl="0" eaLnBrk="1" latinLnBrk="0" hangingPunct="1">
      <a:defRPr sz="2400" kern="1200">
        <a:solidFill>
          <a:schemeClr val="bg1"/>
        </a:solidFill>
        <a:latin typeface="Arial" charset="0"/>
        <a:ea typeface="ＭＳ Ｐゴシック" pitchFamily="-16" charset="-128"/>
        <a:cs typeface="+mn-cs"/>
      </a:defRPr>
    </a:lvl8pPr>
    <a:lvl9pPr marL="3657600" algn="l" defTabSz="914400" rtl="0" eaLnBrk="1" latinLnBrk="0" hangingPunct="1">
      <a:defRPr sz="2400" kern="1200">
        <a:solidFill>
          <a:schemeClr val="bg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ffice User 2" initials="OU2"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A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81137" autoAdjust="0"/>
  </p:normalViewPr>
  <p:slideViewPr>
    <p:cSldViewPr snapToGrid="0">
      <p:cViewPr varScale="1">
        <p:scale>
          <a:sx n="85" d="100"/>
          <a:sy n="85" d="100"/>
        </p:scale>
        <p:origin x="1042" y="53"/>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3210"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A98CC-64CE-4831-8652-A8C999E3A651}" type="doc">
      <dgm:prSet loTypeId="urn:microsoft.com/office/officeart/2005/8/layout/vList3#1" loCatId="list" qsTypeId="urn:microsoft.com/office/officeart/2005/8/quickstyle/simple1" qsCatId="simple" csTypeId="urn:microsoft.com/office/officeart/2005/8/colors/accent1_2" csCatId="accent1" phldr="1"/>
      <dgm:spPr/>
    </dgm:pt>
    <dgm:pt modelId="{29C05C26-996B-47B5-A7FE-B4D0C58096E7}">
      <dgm:prSet phldrT="[Text]"/>
      <dgm:spPr/>
      <dgm:t>
        <a:bodyPr/>
        <a:lstStyle/>
        <a:p>
          <a:pPr algn="l"/>
          <a:r>
            <a:rPr lang="en-CA" dirty="0">
              <a:latin typeface="Arial" pitchFamily="34" charset="0"/>
              <a:cs typeface="Arial" pitchFamily="34" charset="0"/>
            </a:rPr>
            <a:t>Click on Picture Icon to insert X or Checkmark or ?</a:t>
          </a:r>
        </a:p>
      </dgm:t>
    </dgm:pt>
    <dgm:pt modelId="{31EB7E90-F51A-4C6C-B6DF-55558B9CC231}" type="parTrans" cxnId="{7EF981DF-52E2-4054-B814-1B709F74392D}">
      <dgm:prSet/>
      <dgm:spPr/>
      <dgm:t>
        <a:bodyPr/>
        <a:lstStyle/>
        <a:p>
          <a:endParaRPr lang="en-CA"/>
        </a:p>
      </dgm:t>
    </dgm:pt>
    <dgm:pt modelId="{96810B4B-88EC-4700-83FF-4F6F643BC38E}" type="sibTrans" cxnId="{7EF981DF-52E2-4054-B814-1B709F74392D}">
      <dgm:prSet/>
      <dgm:spPr/>
      <dgm:t>
        <a:bodyPr/>
        <a:lstStyle/>
        <a:p>
          <a:endParaRPr lang="en-CA"/>
        </a:p>
      </dgm:t>
    </dgm:pt>
    <dgm:pt modelId="{F5C1BDA3-F274-4CEC-8583-AD92EBED2602}">
      <dgm:prSet phldrT="[Text]"/>
      <dgm:spPr/>
      <dgm:t>
        <a:bodyPr/>
        <a:lstStyle/>
        <a:p>
          <a:pPr algn="l"/>
          <a:r>
            <a:rPr lang="en-CA" dirty="0">
              <a:latin typeface="Arial" pitchFamily="34" charset="0"/>
              <a:cs typeface="Arial" pitchFamily="34" charset="0"/>
            </a:rPr>
            <a:t>Caution against unexplained and lengthy suspensions</a:t>
          </a:r>
        </a:p>
      </dgm:t>
    </dgm:pt>
    <dgm:pt modelId="{DA23D4D9-93C5-4621-B673-88EFCCE61E18}" type="parTrans" cxnId="{DA4DFADA-504A-454D-92FD-78EABDC59073}">
      <dgm:prSet/>
      <dgm:spPr/>
      <dgm:t>
        <a:bodyPr/>
        <a:lstStyle/>
        <a:p>
          <a:endParaRPr lang="en-CA"/>
        </a:p>
      </dgm:t>
    </dgm:pt>
    <dgm:pt modelId="{94381749-4760-46F5-ABBE-5D4EF7F6E61A}" type="sibTrans" cxnId="{DA4DFADA-504A-454D-92FD-78EABDC59073}">
      <dgm:prSet/>
      <dgm:spPr/>
      <dgm:t>
        <a:bodyPr/>
        <a:lstStyle/>
        <a:p>
          <a:endParaRPr lang="en-CA"/>
        </a:p>
      </dgm:t>
    </dgm:pt>
    <dgm:pt modelId="{2AD5C6D3-E71E-4198-A712-62BA722B12AA}">
      <dgm:prSet phldrT="[Text]"/>
      <dgm:spPr/>
      <dgm:t>
        <a:bodyPr/>
        <a:lstStyle/>
        <a:p>
          <a:pPr algn="l"/>
          <a:r>
            <a:rPr lang="en-CA" dirty="0">
              <a:latin typeface="Arial" pitchFamily="34" charset="0"/>
              <a:cs typeface="Arial" pitchFamily="34" charset="0"/>
            </a:rPr>
            <a:t>Exercise common sense and good judgment in withholding work </a:t>
          </a:r>
        </a:p>
      </dgm:t>
    </dgm:pt>
    <dgm:pt modelId="{EB92FD9B-C9D3-4AD8-9842-B73AF60F22E2}" type="parTrans" cxnId="{181BB571-19B5-40AE-B6A6-3C134F3F41C1}">
      <dgm:prSet/>
      <dgm:spPr/>
      <dgm:t>
        <a:bodyPr/>
        <a:lstStyle/>
        <a:p>
          <a:endParaRPr lang="en-CA"/>
        </a:p>
      </dgm:t>
    </dgm:pt>
    <dgm:pt modelId="{873E205B-5EC6-42D4-889B-245B98B7B134}" type="sibTrans" cxnId="{181BB571-19B5-40AE-B6A6-3C134F3F41C1}">
      <dgm:prSet/>
      <dgm:spPr/>
      <dgm:t>
        <a:bodyPr/>
        <a:lstStyle/>
        <a:p>
          <a:endParaRPr lang="en-CA"/>
        </a:p>
      </dgm:t>
    </dgm:pt>
    <dgm:pt modelId="{772005AE-EE1D-402B-8BC2-30F6CE61FAD5}">
      <dgm:prSet phldrT="[Text]"/>
      <dgm:spPr/>
      <dgm:t>
        <a:bodyPr/>
        <a:lstStyle/>
        <a:p>
          <a:pPr algn="l"/>
          <a:r>
            <a:rPr lang="en-CA" dirty="0">
              <a:latin typeface="Arial" pitchFamily="34" charset="0"/>
              <a:cs typeface="Arial" pitchFamily="34" charset="0"/>
            </a:rPr>
            <a:t>Maintain open communication with employees</a:t>
          </a:r>
        </a:p>
      </dgm:t>
    </dgm:pt>
    <dgm:pt modelId="{ECF3CD5B-93F0-4AB3-A6ED-677BE5801230}" type="parTrans" cxnId="{78383934-27A7-4AED-88A3-3C9321D9CDFD}">
      <dgm:prSet/>
      <dgm:spPr/>
      <dgm:t>
        <a:bodyPr/>
        <a:lstStyle/>
        <a:p>
          <a:endParaRPr lang="en-CA"/>
        </a:p>
      </dgm:t>
    </dgm:pt>
    <dgm:pt modelId="{C81C177C-7F8D-4494-B260-CA64B74D60AC}" type="sibTrans" cxnId="{78383934-27A7-4AED-88A3-3C9321D9CDFD}">
      <dgm:prSet/>
      <dgm:spPr/>
      <dgm:t>
        <a:bodyPr/>
        <a:lstStyle/>
        <a:p>
          <a:endParaRPr lang="en-CA"/>
        </a:p>
      </dgm:t>
    </dgm:pt>
    <dgm:pt modelId="{9617E39D-25BC-45F9-A367-D73459662933}" type="pres">
      <dgm:prSet presAssocID="{7BEA98CC-64CE-4831-8652-A8C999E3A651}" presName="linearFlow" presStyleCnt="0">
        <dgm:presLayoutVars>
          <dgm:dir/>
          <dgm:resizeHandles val="exact"/>
        </dgm:presLayoutVars>
      </dgm:prSet>
      <dgm:spPr/>
    </dgm:pt>
    <dgm:pt modelId="{171CBF3F-2FAC-4D27-9AF7-3C898F7E8F57}" type="pres">
      <dgm:prSet presAssocID="{29C05C26-996B-47B5-A7FE-B4D0C58096E7}" presName="composite" presStyleCnt="0"/>
      <dgm:spPr/>
    </dgm:pt>
    <dgm:pt modelId="{A667BA7B-19F0-4959-8E4A-BF74ADE44FF8}" type="pres">
      <dgm:prSet presAssocID="{29C05C26-996B-47B5-A7FE-B4D0C58096E7}" presName="imgShp" presStyleLbl="fgImgPlace1" presStyleIdx="0" presStyleCnt="4"/>
      <dgm:spPr/>
    </dgm:pt>
    <dgm:pt modelId="{8057B84F-BC8E-4EA7-82FA-5B6C49B97489}" type="pres">
      <dgm:prSet presAssocID="{29C05C26-996B-47B5-A7FE-B4D0C58096E7}" presName="txShp" presStyleLbl="node1" presStyleIdx="0" presStyleCnt="4">
        <dgm:presLayoutVars>
          <dgm:bulletEnabled val="1"/>
        </dgm:presLayoutVars>
      </dgm:prSet>
      <dgm:spPr/>
    </dgm:pt>
    <dgm:pt modelId="{86D24D9E-985E-4CB0-BA82-A9B65E797BFE}" type="pres">
      <dgm:prSet presAssocID="{96810B4B-88EC-4700-83FF-4F6F643BC38E}" presName="spacing" presStyleCnt="0"/>
      <dgm:spPr/>
    </dgm:pt>
    <dgm:pt modelId="{D62AD4DE-54DF-427A-9542-E60FE98D3AEF}" type="pres">
      <dgm:prSet presAssocID="{F5C1BDA3-F274-4CEC-8583-AD92EBED2602}" presName="composite" presStyleCnt="0"/>
      <dgm:spPr/>
    </dgm:pt>
    <dgm:pt modelId="{0227C07B-2F0C-4EE2-BFC8-E0EF43D78D56}" type="pres">
      <dgm:prSet presAssocID="{F5C1BDA3-F274-4CEC-8583-AD92EBED2602}" presName="imgShp" presStyleLbl="fgImgPlace1" presStyleIdx="1" presStyleCnt="4"/>
      <dgm:spPr/>
    </dgm:pt>
    <dgm:pt modelId="{D85ABC91-4993-4C99-8EB1-2C14DE69CCAD}" type="pres">
      <dgm:prSet presAssocID="{F5C1BDA3-F274-4CEC-8583-AD92EBED2602}" presName="txShp" presStyleLbl="node1" presStyleIdx="1" presStyleCnt="4">
        <dgm:presLayoutVars>
          <dgm:bulletEnabled val="1"/>
        </dgm:presLayoutVars>
      </dgm:prSet>
      <dgm:spPr/>
    </dgm:pt>
    <dgm:pt modelId="{B53E2BFB-F6E7-41BB-85AA-7519234328FB}" type="pres">
      <dgm:prSet presAssocID="{94381749-4760-46F5-ABBE-5D4EF7F6E61A}" presName="spacing" presStyleCnt="0"/>
      <dgm:spPr/>
    </dgm:pt>
    <dgm:pt modelId="{023D88E4-9DC5-48D5-BD85-FC8061AC2B06}" type="pres">
      <dgm:prSet presAssocID="{2AD5C6D3-E71E-4198-A712-62BA722B12AA}" presName="composite" presStyleCnt="0"/>
      <dgm:spPr/>
    </dgm:pt>
    <dgm:pt modelId="{CD9EDA2F-04A2-4277-B1A3-AA1E94400222}" type="pres">
      <dgm:prSet presAssocID="{2AD5C6D3-E71E-4198-A712-62BA722B12AA}" presName="imgShp" presStyleLbl="fgImgPlace1" presStyleIdx="2" presStyleCnt="4"/>
      <dgm:spPr/>
    </dgm:pt>
    <dgm:pt modelId="{0BC2D86B-1EF5-43BC-8D26-78E252E37A74}" type="pres">
      <dgm:prSet presAssocID="{2AD5C6D3-E71E-4198-A712-62BA722B12AA}" presName="txShp" presStyleLbl="node1" presStyleIdx="2" presStyleCnt="4">
        <dgm:presLayoutVars>
          <dgm:bulletEnabled val="1"/>
        </dgm:presLayoutVars>
      </dgm:prSet>
      <dgm:spPr/>
    </dgm:pt>
    <dgm:pt modelId="{5CB29231-6B1E-4A5C-94C1-03DD3C61AF09}" type="pres">
      <dgm:prSet presAssocID="{873E205B-5EC6-42D4-889B-245B98B7B134}" presName="spacing" presStyleCnt="0"/>
      <dgm:spPr/>
    </dgm:pt>
    <dgm:pt modelId="{858F4A43-ACFB-4D19-9ECB-0E17AFA2F504}" type="pres">
      <dgm:prSet presAssocID="{772005AE-EE1D-402B-8BC2-30F6CE61FAD5}" presName="composite" presStyleCnt="0"/>
      <dgm:spPr/>
    </dgm:pt>
    <dgm:pt modelId="{60C64248-CB04-480D-8142-57E72C8346B6}" type="pres">
      <dgm:prSet presAssocID="{772005AE-EE1D-402B-8BC2-30F6CE61FAD5}" presName="imgShp" presStyleLbl="fgImgPlace1" presStyleIdx="3" presStyleCnt="4"/>
      <dgm:spPr/>
    </dgm:pt>
    <dgm:pt modelId="{6B1DE7B2-E3EF-48BA-BBD3-473A39C46C47}" type="pres">
      <dgm:prSet presAssocID="{772005AE-EE1D-402B-8BC2-30F6CE61FAD5}" presName="txShp" presStyleLbl="node1" presStyleIdx="3" presStyleCnt="4">
        <dgm:presLayoutVars>
          <dgm:bulletEnabled val="1"/>
        </dgm:presLayoutVars>
      </dgm:prSet>
      <dgm:spPr/>
    </dgm:pt>
  </dgm:ptLst>
  <dgm:cxnLst>
    <dgm:cxn modelId="{78383934-27A7-4AED-88A3-3C9321D9CDFD}" srcId="{7BEA98CC-64CE-4831-8652-A8C999E3A651}" destId="{772005AE-EE1D-402B-8BC2-30F6CE61FAD5}" srcOrd="3" destOrd="0" parTransId="{ECF3CD5B-93F0-4AB3-A6ED-677BE5801230}" sibTransId="{C81C177C-7F8D-4494-B260-CA64B74D60AC}"/>
    <dgm:cxn modelId="{AD78AF39-F35E-4E41-ADE3-F8633B91BB09}" type="presOf" srcId="{F5C1BDA3-F274-4CEC-8583-AD92EBED2602}" destId="{D85ABC91-4993-4C99-8EB1-2C14DE69CCAD}" srcOrd="0" destOrd="0" presId="urn:microsoft.com/office/officeart/2005/8/layout/vList3#1"/>
    <dgm:cxn modelId="{9DF07D70-3D98-4B52-9087-7C3B3A39A25E}" type="presOf" srcId="{2AD5C6D3-E71E-4198-A712-62BA722B12AA}" destId="{0BC2D86B-1EF5-43BC-8D26-78E252E37A74}" srcOrd="0" destOrd="0" presId="urn:microsoft.com/office/officeart/2005/8/layout/vList3#1"/>
    <dgm:cxn modelId="{181BB571-19B5-40AE-B6A6-3C134F3F41C1}" srcId="{7BEA98CC-64CE-4831-8652-A8C999E3A651}" destId="{2AD5C6D3-E71E-4198-A712-62BA722B12AA}" srcOrd="2" destOrd="0" parTransId="{EB92FD9B-C9D3-4AD8-9842-B73AF60F22E2}" sibTransId="{873E205B-5EC6-42D4-889B-245B98B7B134}"/>
    <dgm:cxn modelId="{96D42E57-86D9-456E-9221-B5C323BF2B9B}" type="presOf" srcId="{29C05C26-996B-47B5-A7FE-B4D0C58096E7}" destId="{8057B84F-BC8E-4EA7-82FA-5B6C49B97489}" srcOrd="0" destOrd="0" presId="urn:microsoft.com/office/officeart/2005/8/layout/vList3#1"/>
    <dgm:cxn modelId="{50917A9C-9340-4F49-9730-260688003CD3}" type="presOf" srcId="{772005AE-EE1D-402B-8BC2-30F6CE61FAD5}" destId="{6B1DE7B2-E3EF-48BA-BBD3-473A39C46C47}" srcOrd="0" destOrd="0" presId="urn:microsoft.com/office/officeart/2005/8/layout/vList3#1"/>
    <dgm:cxn modelId="{13F9E6C2-BDBE-4657-AB07-5417CCC447CF}" type="presOf" srcId="{7BEA98CC-64CE-4831-8652-A8C999E3A651}" destId="{9617E39D-25BC-45F9-A367-D73459662933}" srcOrd="0" destOrd="0" presId="urn:microsoft.com/office/officeart/2005/8/layout/vList3#1"/>
    <dgm:cxn modelId="{DA4DFADA-504A-454D-92FD-78EABDC59073}" srcId="{7BEA98CC-64CE-4831-8652-A8C999E3A651}" destId="{F5C1BDA3-F274-4CEC-8583-AD92EBED2602}" srcOrd="1" destOrd="0" parTransId="{DA23D4D9-93C5-4621-B673-88EFCCE61E18}" sibTransId="{94381749-4760-46F5-ABBE-5D4EF7F6E61A}"/>
    <dgm:cxn modelId="{7EF981DF-52E2-4054-B814-1B709F74392D}" srcId="{7BEA98CC-64CE-4831-8652-A8C999E3A651}" destId="{29C05C26-996B-47B5-A7FE-B4D0C58096E7}" srcOrd="0" destOrd="0" parTransId="{31EB7E90-F51A-4C6C-B6DF-55558B9CC231}" sibTransId="{96810B4B-88EC-4700-83FF-4F6F643BC38E}"/>
    <dgm:cxn modelId="{E9F79357-3563-4EAB-AD1C-47FDEB68E475}" type="presParOf" srcId="{9617E39D-25BC-45F9-A367-D73459662933}" destId="{171CBF3F-2FAC-4D27-9AF7-3C898F7E8F57}" srcOrd="0" destOrd="0" presId="urn:microsoft.com/office/officeart/2005/8/layout/vList3#1"/>
    <dgm:cxn modelId="{BD71CB39-22B0-41E3-833E-70D319070C00}" type="presParOf" srcId="{171CBF3F-2FAC-4D27-9AF7-3C898F7E8F57}" destId="{A667BA7B-19F0-4959-8E4A-BF74ADE44FF8}" srcOrd="0" destOrd="0" presId="urn:microsoft.com/office/officeart/2005/8/layout/vList3#1"/>
    <dgm:cxn modelId="{134AD4D3-3D42-4570-9008-5072690D27AE}" type="presParOf" srcId="{171CBF3F-2FAC-4D27-9AF7-3C898F7E8F57}" destId="{8057B84F-BC8E-4EA7-82FA-5B6C49B97489}" srcOrd="1" destOrd="0" presId="urn:microsoft.com/office/officeart/2005/8/layout/vList3#1"/>
    <dgm:cxn modelId="{9A3F85EB-3A6D-4359-806E-B54CFD8E1539}" type="presParOf" srcId="{9617E39D-25BC-45F9-A367-D73459662933}" destId="{86D24D9E-985E-4CB0-BA82-A9B65E797BFE}" srcOrd="1" destOrd="0" presId="urn:microsoft.com/office/officeart/2005/8/layout/vList3#1"/>
    <dgm:cxn modelId="{D2604D33-11B7-4323-BFF9-1D70C65B18E9}" type="presParOf" srcId="{9617E39D-25BC-45F9-A367-D73459662933}" destId="{D62AD4DE-54DF-427A-9542-E60FE98D3AEF}" srcOrd="2" destOrd="0" presId="urn:microsoft.com/office/officeart/2005/8/layout/vList3#1"/>
    <dgm:cxn modelId="{AF047D4F-A123-4827-A189-1110BA3A814D}" type="presParOf" srcId="{D62AD4DE-54DF-427A-9542-E60FE98D3AEF}" destId="{0227C07B-2F0C-4EE2-BFC8-E0EF43D78D56}" srcOrd="0" destOrd="0" presId="urn:microsoft.com/office/officeart/2005/8/layout/vList3#1"/>
    <dgm:cxn modelId="{3AE870E9-FB31-42DD-8D18-F48A20DB1855}" type="presParOf" srcId="{D62AD4DE-54DF-427A-9542-E60FE98D3AEF}" destId="{D85ABC91-4993-4C99-8EB1-2C14DE69CCAD}" srcOrd="1" destOrd="0" presId="urn:microsoft.com/office/officeart/2005/8/layout/vList3#1"/>
    <dgm:cxn modelId="{E6C5B0EC-F6F0-434B-9689-9188D808DC5D}" type="presParOf" srcId="{9617E39D-25BC-45F9-A367-D73459662933}" destId="{B53E2BFB-F6E7-41BB-85AA-7519234328FB}" srcOrd="3" destOrd="0" presId="urn:microsoft.com/office/officeart/2005/8/layout/vList3#1"/>
    <dgm:cxn modelId="{42B8A9B6-5FAE-46B6-B059-2ED59F015F1C}" type="presParOf" srcId="{9617E39D-25BC-45F9-A367-D73459662933}" destId="{023D88E4-9DC5-48D5-BD85-FC8061AC2B06}" srcOrd="4" destOrd="0" presId="urn:microsoft.com/office/officeart/2005/8/layout/vList3#1"/>
    <dgm:cxn modelId="{8F8B7917-00FD-488E-A931-65936F184B35}" type="presParOf" srcId="{023D88E4-9DC5-48D5-BD85-FC8061AC2B06}" destId="{CD9EDA2F-04A2-4277-B1A3-AA1E94400222}" srcOrd="0" destOrd="0" presId="urn:microsoft.com/office/officeart/2005/8/layout/vList3#1"/>
    <dgm:cxn modelId="{76FD017C-D158-428C-A7B6-00A0D2B24D99}" type="presParOf" srcId="{023D88E4-9DC5-48D5-BD85-FC8061AC2B06}" destId="{0BC2D86B-1EF5-43BC-8D26-78E252E37A74}" srcOrd="1" destOrd="0" presId="urn:microsoft.com/office/officeart/2005/8/layout/vList3#1"/>
    <dgm:cxn modelId="{2558DD72-7E91-44A2-BC74-11FA2614A14C}" type="presParOf" srcId="{9617E39D-25BC-45F9-A367-D73459662933}" destId="{5CB29231-6B1E-4A5C-94C1-03DD3C61AF09}" srcOrd="5" destOrd="0" presId="urn:microsoft.com/office/officeart/2005/8/layout/vList3#1"/>
    <dgm:cxn modelId="{D3A88A5B-68FE-4DAA-8DDB-4C0A9313FA46}" type="presParOf" srcId="{9617E39D-25BC-45F9-A367-D73459662933}" destId="{858F4A43-ACFB-4D19-9ECB-0E17AFA2F504}" srcOrd="6" destOrd="0" presId="urn:microsoft.com/office/officeart/2005/8/layout/vList3#1"/>
    <dgm:cxn modelId="{265533EC-D9F3-433E-ABB3-573D950F94C2}" type="presParOf" srcId="{858F4A43-ACFB-4D19-9ECB-0E17AFA2F504}" destId="{60C64248-CB04-480D-8142-57E72C8346B6}" srcOrd="0" destOrd="0" presId="urn:microsoft.com/office/officeart/2005/8/layout/vList3#1"/>
    <dgm:cxn modelId="{B6FB2C1B-3775-4C20-AF5D-D11EC88C0BFC}" type="presParOf" srcId="{858F4A43-ACFB-4D19-9ECB-0E17AFA2F504}" destId="{6B1DE7B2-E3EF-48BA-BBD3-473A39C46C47}"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7B84F-BC8E-4EA7-82FA-5B6C49B97489}">
      <dsp:nvSpPr>
        <dsp:cNvPr id="0" name=""/>
        <dsp:cNvSpPr/>
      </dsp:nvSpPr>
      <dsp:spPr>
        <a:xfrm rot="10800000">
          <a:off x="1392790" y="412"/>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Click on Picture Icon to insert X or Checkmark or ?</a:t>
          </a:r>
        </a:p>
      </dsp:txBody>
      <dsp:txXfrm rot="10800000">
        <a:off x="1540791" y="412"/>
        <a:ext cx="4793999" cy="592004"/>
      </dsp:txXfrm>
    </dsp:sp>
    <dsp:sp modelId="{A667BA7B-19F0-4959-8E4A-BF74ADE44FF8}">
      <dsp:nvSpPr>
        <dsp:cNvPr id="0" name=""/>
        <dsp:cNvSpPr/>
      </dsp:nvSpPr>
      <dsp:spPr>
        <a:xfrm>
          <a:off x="1096788" y="412"/>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5ABC91-4993-4C99-8EB1-2C14DE69CCAD}">
      <dsp:nvSpPr>
        <dsp:cNvPr id="0" name=""/>
        <dsp:cNvSpPr/>
      </dsp:nvSpPr>
      <dsp:spPr>
        <a:xfrm rot="10800000">
          <a:off x="1392790" y="763807"/>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Caution against unexplained and lengthy suspensions</a:t>
          </a:r>
        </a:p>
      </dsp:txBody>
      <dsp:txXfrm rot="10800000">
        <a:off x="1540791" y="763807"/>
        <a:ext cx="4793999" cy="592004"/>
      </dsp:txXfrm>
    </dsp:sp>
    <dsp:sp modelId="{0227C07B-2F0C-4EE2-BFC8-E0EF43D78D56}">
      <dsp:nvSpPr>
        <dsp:cNvPr id="0" name=""/>
        <dsp:cNvSpPr/>
      </dsp:nvSpPr>
      <dsp:spPr>
        <a:xfrm>
          <a:off x="1096788" y="763807"/>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C2D86B-1EF5-43BC-8D26-78E252E37A74}">
      <dsp:nvSpPr>
        <dsp:cNvPr id="0" name=""/>
        <dsp:cNvSpPr/>
      </dsp:nvSpPr>
      <dsp:spPr>
        <a:xfrm rot="10800000">
          <a:off x="1392790" y="1527202"/>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Exercise common sense and good judgment in withholding work </a:t>
          </a:r>
        </a:p>
      </dsp:txBody>
      <dsp:txXfrm rot="10800000">
        <a:off x="1540791" y="1527202"/>
        <a:ext cx="4793999" cy="592004"/>
      </dsp:txXfrm>
    </dsp:sp>
    <dsp:sp modelId="{CD9EDA2F-04A2-4277-B1A3-AA1E94400222}">
      <dsp:nvSpPr>
        <dsp:cNvPr id="0" name=""/>
        <dsp:cNvSpPr/>
      </dsp:nvSpPr>
      <dsp:spPr>
        <a:xfrm>
          <a:off x="1096788" y="1527202"/>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1DE7B2-E3EF-48BA-BBD3-473A39C46C47}">
      <dsp:nvSpPr>
        <dsp:cNvPr id="0" name=""/>
        <dsp:cNvSpPr/>
      </dsp:nvSpPr>
      <dsp:spPr>
        <a:xfrm rot="10800000">
          <a:off x="1392790" y="2290596"/>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Maintain open communication with employees</a:t>
          </a:r>
        </a:p>
      </dsp:txBody>
      <dsp:txXfrm rot="10800000">
        <a:off x="1540791" y="2290596"/>
        <a:ext cx="4793999" cy="592004"/>
      </dsp:txXfrm>
    </dsp:sp>
    <dsp:sp modelId="{60C64248-CB04-480D-8142-57E72C8346B6}">
      <dsp:nvSpPr>
        <dsp:cNvPr id="0" name=""/>
        <dsp:cNvSpPr/>
      </dsp:nvSpPr>
      <dsp:spPr>
        <a:xfrm>
          <a:off x="1096788" y="2290596"/>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CA"/>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A6B20AB5-63AC-4A04-B609-D7A356B48BEC}" type="datetimeFigureOut">
              <a:rPr lang="en-CA" smtClean="0"/>
              <a:pPr/>
              <a:t>09/03/2018</a:t>
            </a:fld>
            <a:endParaRPr lang="en-CA"/>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CA"/>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B7F07EEE-E379-4F79-B1EC-ED482ED3325D}" type="slidenum">
              <a:rPr lang="en-CA" smtClean="0"/>
              <a:pPr/>
              <a:t>‹#›</a:t>
            </a:fld>
            <a:endParaRPr lang="en-CA"/>
          </a:p>
        </p:txBody>
      </p:sp>
    </p:spTree>
    <p:extLst>
      <p:ext uri="{BB962C8B-B14F-4D97-AF65-F5344CB8AC3E}">
        <p14:creationId xmlns:p14="http://schemas.microsoft.com/office/powerpoint/2010/main" val="3728111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766888" y="311150"/>
            <a:ext cx="3397250" cy="19113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99770" y="2339010"/>
            <a:ext cx="5598160" cy="649859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eaLnBrk="1" hangingPunct="1">
              <a:defRPr sz="1200">
                <a:solidFill>
                  <a:schemeClr val="tx1"/>
                </a:solidFill>
              </a:defRPr>
            </a:lvl1pPr>
          </a:lstStyle>
          <a:p>
            <a:endParaRPr lang="en-US"/>
          </a:p>
        </p:txBody>
      </p:sp>
      <p:sp>
        <p:nvSpPr>
          <p:cNvPr id="4103" name="Rectangle 7"/>
          <p:cNvSpPr>
            <a:spLocks noGrp="1" noChangeArrowheads="1"/>
          </p:cNvSpPr>
          <p:nvPr>
            <p:ph type="sldNum" sz="quarter" idx="5"/>
          </p:nvPr>
        </p:nvSpPr>
        <p:spPr bwMode="auto">
          <a:xfrm>
            <a:off x="3963744"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eaLnBrk="1" hangingPunct="1">
              <a:defRPr sz="1200">
                <a:solidFill>
                  <a:schemeClr val="tx1"/>
                </a:solidFill>
              </a:defRPr>
            </a:lvl1pPr>
          </a:lstStyle>
          <a:p>
            <a:fld id="{574E6A57-EA8E-4395-A7BB-8DD9F5864C86}" type="slidenum">
              <a:rPr lang="en-US"/>
              <a:pPr/>
              <a:t>‹#›</a:t>
            </a:fld>
            <a:endParaRPr lang="en-US"/>
          </a:p>
        </p:txBody>
      </p:sp>
    </p:spTree>
    <p:extLst>
      <p:ext uri="{BB962C8B-B14F-4D97-AF65-F5344CB8AC3E}">
        <p14:creationId xmlns:p14="http://schemas.microsoft.com/office/powerpoint/2010/main" val="493142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a:t>Note: This is our widescreen format template (our new Firm standard going forward). If you require regular screen width, click on the Office Button, select ‘New’ and select the Regular Template. </a:t>
            </a:r>
          </a:p>
          <a:p>
            <a:endParaRPr lang="en-CA"/>
          </a:p>
          <a:p>
            <a:r>
              <a:rPr lang="en-CA"/>
              <a:t> If there is only 1 presenter, delete the red barrier line and ‘Presenter 2’</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287846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19</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683830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20</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903797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21</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995814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22</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321242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23</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950600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24</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864625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25</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649736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26</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001572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27</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898291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28</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9733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921737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29</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573233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30</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659633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31</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187443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32</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344295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33</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974572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34</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981575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35</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284727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36</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4274947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37</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493561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38</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593403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921737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39</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9190414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40</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3332065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41</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5201695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42</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5734018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43</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8353645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44</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5927121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a:t>Note: This is our widescreen format template (our new Firm standard going forward). If you require regular screen width, click on the Office Button, select ‘New’ and select the Regular Template. </a:t>
            </a:r>
          </a:p>
          <a:p>
            <a:endParaRPr lang="en-CA"/>
          </a:p>
          <a:p>
            <a:r>
              <a:rPr lang="en-CA"/>
              <a:t> If there is only 1 presenter, delete the red barrier line and ‘Presenter 2’</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54</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424489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69894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5</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4149911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6</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2067448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7</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3159030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8</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53445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This is the standard Content Slide – use for bullet text. K</a:t>
            </a:r>
            <a:r>
              <a:rPr lang="en-US" dirty="0" err="1"/>
              <a:t>eep</a:t>
            </a:r>
            <a:r>
              <a:rPr lang="en-US" dirty="0"/>
              <a:t> text short and succinct and place longer informational text in Speaker Notes.</a:t>
            </a:r>
          </a:p>
          <a:p>
            <a:endParaRPr lang="en-US" dirty="0"/>
          </a:p>
          <a:p>
            <a:r>
              <a:rPr lang="en-US" dirty="0"/>
              <a:t>To add a new slide into the Presentation,</a:t>
            </a:r>
            <a:r>
              <a:rPr lang="en-US" baseline="0" dirty="0"/>
              <a:t> with this slide selected in the </a:t>
            </a:r>
            <a:r>
              <a:rPr lang="en-US" baseline="0" dirty="0" err="1"/>
              <a:t>ThumbNail</a:t>
            </a:r>
            <a:r>
              <a:rPr lang="en-US" baseline="0" dirty="0"/>
              <a:t> view, press ENTER.  Right click on new slide and choose the Layout required from the available layout formats.</a:t>
            </a: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18</a:t>
            </a:fld>
            <a:endParaRPr lang="en-US"/>
          </a:p>
        </p:txBody>
      </p:sp>
      <p:sp>
        <p:nvSpPr>
          <p:cNvPr id="7" name="Slide Image Placeholder 6"/>
          <p:cNvSpPr>
            <a:spLocks noGrp="1" noRot="1" noChangeAspect="1"/>
          </p:cNvSpPr>
          <p:nvPr>
            <p:ph type="sldImg"/>
          </p:nvPr>
        </p:nvSpPr>
        <p:spPr>
          <a:xfrm>
            <a:off x="1766888" y="311150"/>
            <a:ext cx="3397250" cy="1911350"/>
          </a:xfrm>
        </p:spPr>
      </p:sp>
    </p:spTree>
    <p:extLst>
      <p:ext uri="{BB962C8B-B14F-4D97-AF65-F5344CB8AC3E}">
        <p14:creationId xmlns:p14="http://schemas.microsoft.com/office/powerpoint/2010/main" val="19217372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HM Title Slide">
    <p:spTree>
      <p:nvGrpSpPr>
        <p:cNvPr id="1" name=""/>
        <p:cNvGrpSpPr/>
        <p:nvPr/>
      </p:nvGrpSpPr>
      <p:grpSpPr>
        <a:xfrm>
          <a:off x="0" y="0"/>
          <a:ext cx="0" cy="0"/>
          <a:chOff x="0" y="0"/>
          <a:chExt cx="0" cy="0"/>
        </a:xfrm>
      </p:grpSpPr>
      <p:pic>
        <p:nvPicPr>
          <p:cNvPr id="3" name="Picture 2" descr="test.JPG"/>
          <p:cNvPicPr>
            <a:picLocks noChangeAspect="1"/>
          </p:cNvPicPr>
          <p:nvPr userDrawn="1"/>
        </p:nvPicPr>
        <p:blipFill>
          <a:blip r:embed="rId2" cstate="print"/>
          <a:stretch>
            <a:fillRect/>
          </a:stretch>
        </p:blipFill>
        <p:spPr>
          <a:xfrm>
            <a:off x="0" y="0"/>
            <a:ext cx="9169685" cy="5143500"/>
          </a:xfrm>
          <a:prstGeom prst="rect">
            <a:avLst/>
          </a:prstGeom>
        </p:spPr>
      </p:pic>
      <p:sp>
        <p:nvSpPr>
          <p:cNvPr id="4" name="Rectangle 3"/>
          <p:cNvSpPr/>
          <p:nvPr userDrawn="1"/>
        </p:nvSpPr>
        <p:spPr bwMode="auto">
          <a:xfrm>
            <a:off x="600364" y="474786"/>
            <a:ext cx="8001000" cy="4268665"/>
          </a:xfrm>
          <a:prstGeom prst="rect">
            <a:avLst/>
          </a:prstGeom>
          <a:solidFill>
            <a:schemeClr val="tx1">
              <a:lumMod val="65000"/>
              <a:lumOff val="35000"/>
            </a:schemeClr>
          </a:solidFill>
          <a:ln w="3175" cap="flat" cmpd="sng" algn="ctr">
            <a:solidFill>
              <a:schemeClr val="tx1">
                <a:lumMod val="65000"/>
                <a:lumOff val="3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CA" dirty="0">
              <a:solidFill>
                <a:prstClr val="white"/>
              </a:solidFill>
            </a:endParaRPr>
          </a:p>
        </p:txBody>
      </p:sp>
      <p:sp>
        <p:nvSpPr>
          <p:cNvPr id="5" name="Rectangle 4"/>
          <p:cNvSpPr/>
          <p:nvPr userDrawn="1"/>
        </p:nvSpPr>
        <p:spPr bwMode="auto">
          <a:xfrm>
            <a:off x="600364" y="1714500"/>
            <a:ext cx="8001000" cy="1828800"/>
          </a:xfrm>
          <a:prstGeom prst="rect">
            <a:avLst/>
          </a:prstGeom>
          <a:solidFill>
            <a:srgbClr val="45A8BF"/>
          </a:solidFill>
          <a:ln w="3175" cap="flat" cmpd="sng" algn="ctr">
            <a:solidFill>
              <a:srgbClr val="45A8B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CA" dirty="0">
              <a:solidFill>
                <a:prstClr val="white"/>
              </a:solidFill>
            </a:endParaRPr>
          </a:p>
        </p:txBody>
      </p:sp>
      <p:pic>
        <p:nvPicPr>
          <p:cNvPr id="6" name="Picture 5" descr="HM logo for PPT.JPG"/>
          <p:cNvPicPr>
            <a:picLocks noChangeAspect="1"/>
          </p:cNvPicPr>
          <p:nvPr userDrawn="1"/>
        </p:nvPicPr>
        <p:blipFill>
          <a:blip r:embed="rId3" cstate="print"/>
          <a:stretch>
            <a:fillRect/>
          </a:stretch>
        </p:blipFill>
        <p:spPr>
          <a:xfrm>
            <a:off x="1037494" y="474786"/>
            <a:ext cx="990600" cy="988224"/>
          </a:xfrm>
          <a:prstGeom prst="rect">
            <a:avLst/>
          </a:prstGeom>
        </p:spPr>
      </p:pic>
      <p:sp>
        <p:nvSpPr>
          <p:cNvPr id="11" name="Text Placeholder 10"/>
          <p:cNvSpPr>
            <a:spLocks noGrp="1"/>
          </p:cNvSpPr>
          <p:nvPr>
            <p:ph type="body" sz="quarter" idx="10" hasCustomPrompt="1"/>
          </p:nvPr>
        </p:nvSpPr>
        <p:spPr>
          <a:xfrm>
            <a:off x="1403946" y="2198302"/>
            <a:ext cx="6336109" cy="726353"/>
          </a:xfrm>
          <a:noFill/>
        </p:spPr>
        <p:txBody>
          <a:bodyPr wrap="square" rtlCol="0" anchor="ctr" anchorCtr="1">
            <a:normAutofit/>
          </a:bodyPr>
          <a:lstStyle>
            <a:lvl1pPr algn="ctr" rtl="0" eaLnBrk="0" fontAlgn="base" hangingPunct="0">
              <a:spcBef>
                <a:spcPct val="0"/>
              </a:spcBef>
              <a:spcAft>
                <a:spcPct val="0"/>
              </a:spcAft>
              <a:buNone/>
              <a:defRPr lang="en-US" sz="3200" b="1" kern="1200" dirty="0" smtClean="0">
                <a:solidFill>
                  <a:prstClr val="white"/>
                </a:solidFill>
                <a:latin typeface="Arial" charset="0"/>
                <a:ea typeface="ＭＳ Ｐゴシック" pitchFamily="-16" charset="-128"/>
                <a:cs typeface="+mn-cs"/>
              </a:defRPr>
            </a:lvl1pPr>
            <a:lvl2pPr algn="ctr" rtl="0" eaLnBrk="0" fontAlgn="base" hangingPunct="0">
              <a:spcBef>
                <a:spcPct val="0"/>
              </a:spcBef>
              <a:spcAft>
                <a:spcPct val="0"/>
              </a:spcAft>
              <a:defRPr lang="en-US" sz="3200" b="1" kern="1200" dirty="0" smtClean="0">
                <a:solidFill>
                  <a:prstClr val="white"/>
                </a:solidFill>
                <a:latin typeface="Arial" charset="0"/>
                <a:ea typeface="ＭＳ Ｐゴシック" pitchFamily="-16" charset="-128"/>
                <a:cs typeface="+mn-cs"/>
              </a:defRPr>
            </a:lvl2pPr>
            <a:lvl3pPr algn="ctr" rtl="0" eaLnBrk="0" fontAlgn="base" hangingPunct="0">
              <a:spcBef>
                <a:spcPct val="0"/>
              </a:spcBef>
              <a:spcAft>
                <a:spcPct val="0"/>
              </a:spcAft>
              <a:defRPr lang="en-US" sz="3200" b="1" kern="1200" dirty="0" smtClean="0">
                <a:solidFill>
                  <a:prstClr val="white"/>
                </a:solidFill>
                <a:latin typeface="Arial" charset="0"/>
                <a:ea typeface="ＭＳ Ｐゴシック" pitchFamily="-16" charset="-128"/>
                <a:cs typeface="+mn-cs"/>
              </a:defRPr>
            </a:lvl3pPr>
            <a:lvl4pPr algn="ctr" rtl="0" eaLnBrk="0" fontAlgn="base" hangingPunct="0">
              <a:spcBef>
                <a:spcPct val="0"/>
              </a:spcBef>
              <a:spcAft>
                <a:spcPct val="0"/>
              </a:spcAft>
              <a:defRPr lang="en-US" sz="3200" b="1" kern="1200" dirty="0" smtClean="0">
                <a:solidFill>
                  <a:prstClr val="white"/>
                </a:solidFill>
                <a:latin typeface="Arial" charset="0"/>
                <a:ea typeface="ＭＳ Ｐゴシック" pitchFamily="-16" charset="-128"/>
                <a:cs typeface="+mn-cs"/>
              </a:defRPr>
            </a:lvl4pPr>
            <a:lvl5pPr algn="ctr" rtl="0" eaLnBrk="0" fontAlgn="base" hangingPunct="0">
              <a:spcBef>
                <a:spcPct val="0"/>
              </a:spcBef>
              <a:spcAft>
                <a:spcPct val="0"/>
              </a:spcAft>
              <a:defRPr lang="en-CA" sz="3200" b="1" kern="1200" dirty="0" smtClean="0">
                <a:solidFill>
                  <a:prstClr val="white"/>
                </a:solidFill>
                <a:latin typeface="Arial" charset="0"/>
                <a:ea typeface="ＭＳ Ｐゴシック" pitchFamily="-16" charset="-128"/>
                <a:cs typeface="+mn-cs"/>
              </a:defRPr>
            </a:lvl5pPr>
          </a:lstStyle>
          <a:p>
            <a:r>
              <a:rPr lang="en-CA" sz="3200" b="1" dirty="0">
                <a:solidFill>
                  <a:prstClr val="white"/>
                </a:solidFill>
              </a:rPr>
              <a:t>Title of Session</a:t>
            </a:r>
          </a:p>
        </p:txBody>
      </p:sp>
      <p:sp>
        <p:nvSpPr>
          <p:cNvPr id="15" name="Text Placeholder 14"/>
          <p:cNvSpPr>
            <a:spLocks noGrp="1"/>
          </p:cNvSpPr>
          <p:nvPr>
            <p:ph type="body" sz="quarter" idx="11" hasCustomPrompt="1"/>
          </p:nvPr>
        </p:nvSpPr>
        <p:spPr>
          <a:xfrm>
            <a:off x="1665547" y="3788379"/>
            <a:ext cx="5812907" cy="590931"/>
          </a:xfrm>
        </p:spPr>
        <p:txBody>
          <a:bodyPr anchor="ctr" anchorCtr="1">
            <a:normAutofit/>
          </a:bodyPr>
          <a:lstStyle>
            <a:lvl1pPr indent="0">
              <a:buNone/>
              <a:defRPr lang="en-CA" sz="2400" b="1" kern="1200" dirty="0" smtClean="0">
                <a:solidFill>
                  <a:prstClr val="white"/>
                </a:solidFill>
                <a:latin typeface="Arial" charset="0"/>
                <a:ea typeface="ＭＳ Ｐゴシック" pitchFamily="-16" charset="-128"/>
                <a:cs typeface="+mn-cs"/>
              </a:defRPr>
            </a:lvl1pPr>
          </a:lstStyle>
          <a:p>
            <a:pPr lvl="0"/>
            <a:r>
              <a:rPr lang="en-CA" b="1" dirty="0">
                <a:solidFill>
                  <a:prstClr val="white"/>
                </a:solidFill>
              </a:rPr>
              <a:t>Date</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0025" y="827485"/>
            <a:ext cx="4265613" cy="3345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8038" y="827485"/>
            <a:ext cx="4265612" cy="3345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Two Content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72609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933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with Bio Picture">
    <p:spTree>
      <p:nvGrpSpPr>
        <p:cNvPr id="1" name=""/>
        <p:cNvGrpSpPr/>
        <p:nvPr/>
      </p:nvGrpSpPr>
      <p:grpSpPr>
        <a:xfrm>
          <a:off x="0" y="0"/>
          <a:ext cx="0" cy="0"/>
          <a:chOff x="0" y="0"/>
          <a:chExt cx="0" cy="0"/>
        </a:xfrm>
      </p:grpSpPr>
      <p:sp>
        <p:nvSpPr>
          <p:cNvPr id="4" name="Picture Placeholder 3"/>
          <p:cNvSpPr>
            <a:spLocks noGrp="1" noChangeAspect="1"/>
          </p:cNvSpPr>
          <p:nvPr>
            <p:ph type="pic" sz="quarter" idx="10" hasCustomPrompt="1"/>
          </p:nvPr>
        </p:nvSpPr>
        <p:spPr>
          <a:xfrm>
            <a:off x="-1026" y="1252532"/>
            <a:ext cx="2807208" cy="2807208"/>
          </a:xfrm>
        </p:spPr>
        <p:txBody>
          <a:bodyPr/>
          <a:lstStyle>
            <a:lvl1pPr>
              <a:buNone/>
              <a:defRPr sz="1800" baseline="0"/>
            </a:lvl1pPr>
          </a:lstStyle>
          <a:p>
            <a:r>
              <a:rPr lang="en-CA" dirty="0"/>
              <a:t>Click on Icon below to insert an HM Lawyer Bio Photo</a:t>
            </a:r>
          </a:p>
        </p:txBody>
      </p:sp>
      <p:sp>
        <p:nvSpPr>
          <p:cNvPr id="9" name="Rectangle 8"/>
          <p:cNvSpPr/>
          <p:nvPr userDrawn="1"/>
        </p:nvSpPr>
        <p:spPr bwMode="auto">
          <a:xfrm>
            <a:off x="90742" y="4181082"/>
            <a:ext cx="8969496" cy="865539"/>
          </a:xfrm>
          <a:prstGeom prst="rect">
            <a:avLst/>
          </a:prstGeom>
          <a:solidFill>
            <a:schemeClr val="bg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11" name="Rectangle 10"/>
          <p:cNvSpPr/>
          <p:nvPr userDrawn="1"/>
        </p:nvSpPr>
        <p:spPr bwMode="auto">
          <a:xfrm>
            <a:off x="2819399" y="1252537"/>
            <a:ext cx="6345936" cy="2809876"/>
          </a:xfrm>
          <a:prstGeom prst="rect">
            <a:avLst/>
          </a:prstGeom>
          <a:solidFill>
            <a:schemeClr val="accent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6" name="Text Placeholder 9"/>
          <p:cNvSpPr>
            <a:spLocks noGrp="1"/>
          </p:cNvSpPr>
          <p:nvPr>
            <p:ph type="body" sz="quarter" idx="12" hasCustomPrompt="1"/>
          </p:nvPr>
        </p:nvSpPr>
        <p:spPr>
          <a:xfrm>
            <a:off x="3424556" y="1762126"/>
            <a:ext cx="5448299" cy="1257299"/>
          </a:xfrm>
          <a:noFill/>
          <a:ln w="9525">
            <a:noFill/>
            <a:miter lim="800000"/>
            <a:headEnd/>
            <a:tailEnd/>
          </a:ln>
        </p:spPr>
        <p:txBody>
          <a:bodyPr vert="horz" wrap="square" lIns="137160" tIns="91440" rIns="137160" bIns="91440" numCol="1" rtlCol="0" anchor="t" anchorCtr="0" compatLnSpc="1">
            <a:prstTxWarp prst="textNoShape">
              <a:avLst/>
            </a:prstTxWarp>
            <a:normAutofit/>
          </a:bodyPr>
          <a:lstStyle>
            <a:lvl1pPr marL="0" marR="0" indent="0" algn="l" defTabSz="914400" rtl="0" eaLnBrk="0" fontAlgn="base" latinLnBrk="0" hangingPunct="0">
              <a:lnSpc>
                <a:spcPct val="110000"/>
              </a:lnSpc>
              <a:spcBef>
                <a:spcPct val="0"/>
              </a:spcBef>
              <a:spcAft>
                <a:spcPct val="0"/>
              </a:spcAft>
              <a:buClrTx/>
              <a:buSzPct val="75000"/>
              <a:buFont typeface="Times" pitchFamily="18" charset="0"/>
              <a:buNone/>
              <a:tabLst/>
              <a:defRPr lang="en-CA" sz="3200" b="1" kern="1200" dirty="0" smtClean="0">
                <a:solidFill>
                  <a:prstClr val="white"/>
                </a:solidFill>
                <a:latin typeface="Arial" charset="0"/>
                <a:ea typeface="ＭＳ Ｐゴシック" pitchFamily="-16" charset="-128"/>
                <a:cs typeface="+mn-cs"/>
              </a:defRPr>
            </a:lvl1pPr>
          </a:lstStyle>
          <a:p>
            <a:pPr marL="0" marR="0" lvl="0" indent="0" algn="l" defTabSz="914400" rtl="0" eaLnBrk="0" fontAlgn="base" latinLnBrk="0" hangingPunct="0">
              <a:lnSpc>
                <a:spcPct val="110000"/>
              </a:lnSpc>
              <a:spcBef>
                <a:spcPct val="0"/>
              </a:spcBef>
              <a:spcAft>
                <a:spcPct val="0"/>
              </a:spcAft>
              <a:buClrTx/>
              <a:buSzPct val="75000"/>
              <a:buFont typeface="Times" pitchFamily="18" charset="0"/>
              <a:buNone/>
              <a:tabLst/>
              <a:defRPr/>
            </a:pPr>
            <a:r>
              <a:rPr kumimoji="0" lang="en-CA" sz="2800" b="1" i="0" u="none" strike="noStrike" kern="1200" cap="none" spc="0" normalizeH="0" baseline="0" noProof="0" dirty="0">
                <a:ln>
                  <a:noFill/>
                </a:ln>
                <a:solidFill>
                  <a:srgbClr val="FFFFFF"/>
                </a:solidFill>
                <a:effectLst/>
                <a:uLnTx/>
                <a:uFillTx/>
                <a:latin typeface="Arial" charset="0"/>
                <a:ea typeface="ＭＳ Ｐゴシック" pitchFamily="-16" charset="-128"/>
                <a:cs typeface="+mn-cs"/>
              </a:rPr>
              <a:t>Enter </a:t>
            </a:r>
            <a:r>
              <a:rPr kumimoji="0" lang="en-CA" sz="2800" b="1" i="0" u="none" strike="noStrike" kern="1200" cap="none" spc="0" normalizeH="0" baseline="0" noProof="0" dirty="0" err="1">
                <a:ln>
                  <a:noFill/>
                </a:ln>
                <a:solidFill>
                  <a:srgbClr val="FFFFFF"/>
                </a:solidFill>
                <a:effectLst/>
                <a:uLnTx/>
                <a:uFillTx/>
                <a:latin typeface="Arial" charset="0"/>
                <a:ea typeface="ＭＳ Ｐゴシック" pitchFamily="-16" charset="-128"/>
                <a:cs typeface="+mn-cs"/>
              </a:rPr>
              <a:t>SubTitle</a:t>
            </a:r>
            <a:r>
              <a:rPr kumimoji="0" lang="en-CA" sz="2800" b="1" i="0" u="none" strike="noStrike" kern="1200" cap="none" spc="0" normalizeH="0" baseline="0" noProof="0" dirty="0">
                <a:ln>
                  <a:noFill/>
                </a:ln>
                <a:solidFill>
                  <a:srgbClr val="FFFFFF"/>
                </a:solidFill>
                <a:effectLst/>
                <a:uLnTx/>
                <a:uFillTx/>
                <a:latin typeface="Arial" charset="0"/>
                <a:ea typeface="ＭＳ Ｐゴシック" pitchFamily="-16" charset="-128"/>
                <a:cs typeface="+mn-cs"/>
              </a:rPr>
              <a:t> Here – or delete this slide</a:t>
            </a:r>
            <a:endParaRPr lang="en-CA" dirty="0"/>
          </a:p>
          <a:p>
            <a:pPr lvl="0"/>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ubTitle Slide with NO Bio Picture">
    <p:spTree>
      <p:nvGrpSpPr>
        <p:cNvPr id="1" name=""/>
        <p:cNvGrpSpPr/>
        <p:nvPr/>
      </p:nvGrpSpPr>
      <p:grpSpPr>
        <a:xfrm>
          <a:off x="0" y="0"/>
          <a:ext cx="0" cy="0"/>
          <a:chOff x="0" y="0"/>
          <a:chExt cx="0" cy="0"/>
        </a:xfrm>
      </p:grpSpPr>
      <p:sp>
        <p:nvSpPr>
          <p:cNvPr id="9" name="Rectangle 8"/>
          <p:cNvSpPr/>
          <p:nvPr userDrawn="1"/>
        </p:nvSpPr>
        <p:spPr bwMode="auto">
          <a:xfrm>
            <a:off x="90742" y="4181082"/>
            <a:ext cx="8969496" cy="865539"/>
          </a:xfrm>
          <a:prstGeom prst="rect">
            <a:avLst/>
          </a:prstGeom>
          <a:solidFill>
            <a:schemeClr val="bg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7" name="Rectangle 6"/>
          <p:cNvSpPr/>
          <p:nvPr userDrawn="1"/>
        </p:nvSpPr>
        <p:spPr bwMode="auto">
          <a:xfrm>
            <a:off x="0" y="1255058"/>
            <a:ext cx="9144000" cy="2872442"/>
          </a:xfrm>
          <a:prstGeom prst="rect">
            <a:avLst/>
          </a:prstGeom>
          <a:solidFill>
            <a:srgbClr val="45A7BE"/>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pic>
        <p:nvPicPr>
          <p:cNvPr id="8" name="Picture 5" descr="WordMark for PP"/>
          <p:cNvPicPr>
            <a:picLocks noChangeAspect="1" noChangeArrowheads="1"/>
          </p:cNvPicPr>
          <p:nvPr userDrawn="1"/>
        </p:nvPicPr>
        <p:blipFill>
          <a:blip r:embed="rId2" cstate="print"/>
          <a:srcRect/>
          <a:stretch>
            <a:fillRect/>
          </a:stretch>
        </p:blipFill>
        <p:spPr bwMode="auto">
          <a:xfrm>
            <a:off x="480491" y="1255668"/>
            <a:ext cx="878409" cy="878408"/>
          </a:xfrm>
          <a:prstGeom prst="rect">
            <a:avLst/>
          </a:prstGeom>
          <a:noFill/>
        </p:spPr>
      </p:pic>
      <p:sp>
        <p:nvSpPr>
          <p:cNvPr id="16" name="Text Placeholder 9"/>
          <p:cNvSpPr>
            <a:spLocks noGrp="1"/>
          </p:cNvSpPr>
          <p:nvPr>
            <p:ph type="body" sz="quarter" idx="12" hasCustomPrompt="1"/>
          </p:nvPr>
        </p:nvSpPr>
        <p:spPr>
          <a:xfrm>
            <a:off x="3424556" y="1762126"/>
            <a:ext cx="5448299" cy="1257299"/>
          </a:xfrm>
          <a:noFill/>
          <a:ln w="9525">
            <a:noFill/>
            <a:miter lim="800000"/>
            <a:headEnd/>
            <a:tailEnd/>
          </a:ln>
        </p:spPr>
        <p:txBody>
          <a:bodyPr vert="horz" wrap="square" lIns="137160" tIns="91440" rIns="137160" bIns="91440" numCol="1" rtlCol="0" anchor="t" anchorCtr="0" compatLnSpc="1">
            <a:prstTxWarp prst="textNoShape">
              <a:avLst/>
            </a:prstTxWarp>
            <a:normAutofit/>
          </a:bodyPr>
          <a:lstStyle>
            <a:lvl1pPr marL="0" marR="0" indent="0" algn="l" defTabSz="914400" rtl="0" eaLnBrk="0" fontAlgn="base" latinLnBrk="0" hangingPunct="0">
              <a:lnSpc>
                <a:spcPct val="110000"/>
              </a:lnSpc>
              <a:spcBef>
                <a:spcPct val="0"/>
              </a:spcBef>
              <a:spcAft>
                <a:spcPct val="0"/>
              </a:spcAft>
              <a:buClrTx/>
              <a:buSzPct val="75000"/>
              <a:buFont typeface="Times" pitchFamily="18" charset="0"/>
              <a:buNone/>
              <a:tabLst/>
              <a:defRPr lang="en-CA" sz="3200" b="1" kern="1200" dirty="0" smtClean="0">
                <a:solidFill>
                  <a:prstClr val="white"/>
                </a:solidFill>
                <a:latin typeface="Arial" charset="0"/>
                <a:ea typeface="ＭＳ Ｐゴシック" pitchFamily="-16" charset="-128"/>
                <a:cs typeface="+mn-cs"/>
              </a:defRPr>
            </a:lvl1pPr>
          </a:lstStyle>
          <a:p>
            <a:pPr marL="0" marR="0" lvl="0" indent="0" algn="l" defTabSz="914400" rtl="0" eaLnBrk="0" fontAlgn="base" latinLnBrk="0" hangingPunct="0">
              <a:lnSpc>
                <a:spcPct val="110000"/>
              </a:lnSpc>
              <a:spcBef>
                <a:spcPct val="0"/>
              </a:spcBef>
              <a:spcAft>
                <a:spcPct val="0"/>
              </a:spcAft>
              <a:buClrTx/>
              <a:buSzPct val="75000"/>
              <a:buFont typeface="Times" pitchFamily="18" charset="0"/>
              <a:buNone/>
              <a:tabLst/>
              <a:defRPr/>
            </a:pPr>
            <a:r>
              <a:rPr kumimoji="0" lang="en-CA" sz="2800" b="1" i="0" u="none" strike="noStrike" kern="1200" cap="none" spc="0" normalizeH="0" baseline="0" noProof="0" dirty="0" err="1">
                <a:ln>
                  <a:noFill/>
                </a:ln>
                <a:solidFill>
                  <a:srgbClr val="FFFFFF"/>
                </a:solidFill>
                <a:effectLst/>
                <a:uLnTx/>
                <a:uFillTx/>
                <a:latin typeface="Arial" charset="0"/>
                <a:ea typeface="ＭＳ Ｐゴシック" pitchFamily="-16" charset="-128"/>
                <a:cs typeface="+mn-cs"/>
              </a:rPr>
              <a:t>SubTitle</a:t>
            </a:r>
            <a:r>
              <a:rPr kumimoji="0" lang="en-CA" sz="2800" b="1" i="0" u="none" strike="noStrike" kern="1200" cap="none" spc="0" normalizeH="0" baseline="0" noProof="0" dirty="0">
                <a:ln>
                  <a:noFill/>
                </a:ln>
                <a:solidFill>
                  <a:srgbClr val="FFFFFF"/>
                </a:solidFill>
                <a:effectLst/>
                <a:uLnTx/>
                <a:uFillTx/>
                <a:latin typeface="Arial" charset="0"/>
                <a:ea typeface="ＭＳ Ｐゴシック" pitchFamily="-16" charset="-128"/>
                <a:cs typeface="+mn-cs"/>
              </a:rPr>
              <a:t> Slide for use with No Bio Picture Displayed</a:t>
            </a:r>
            <a:endParaRPr lang="en-CA" dirty="0"/>
          </a:p>
          <a:p>
            <a:pPr lvl="0"/>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(always with Initial Caps)</a:t>
            </a:r>
            <a:endParaRPr lang="en-CA" dirty="0"/>
          </a:p>
        </p:txBody>
      </p:sp>
      <p:sp>
        <p:nvSpPr>
          <p:cNvPr id="3"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 to break up multiple Topics">
    <p:spTree>
      <p:nvGrpSpPr>
        <p:cNvPr id="1" name=""/>
        <p:cNvGrpSpPr/>
        <p:nvPr/>
      </p:nvGrpSpPr>
      <p:grpSpPr>
        <a:xfrm>
          <a:off x="0" y="0"/>
          <a:ext cx="0" cy="0"/>
          <a:chOff x="0" y="0"/>
          <a:chExt cx="0" cy="0"/>
        </a:xfrm>
      </p:grpSpPr>
      <p:sp>
        <p:nvSpPr>
          <p:cNvPr id="9" name="Rectangle 8"/>
          <p:cNvSpPr/>
          <p:nvPr userDrawn="1"/>
        </p:nvSpPr>
        <p:spPr bwMode="auto">
          <a:xfrm>
            <a:off x="90742" y="4181082"/>
            <a:ext cx="8969496" cy="865539"/>
          </a:xfrm>
          <a:prstGeom prst="rect">
            <a:avLst/>
          </a:prstGeom>
          <a:solidFill>
            <a:schemeClr val="bg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7" name="Rectangle 6"/>
          <p:cNvSpPr/>
          <p:nvPr userDrawn="1"/>
        </p:nvSpPr>
        <p:spPr bwMode="auto">
          <a:xfrm>
            <a:off x="0" y="1255058"/>
            <a:ext cx="9144000" cy="2872442"/>
          </a:xfrm>
          <a:prstGeom prst="rect">
            <a:avLst/>
          </a:prstGeom>
          <a:solidFill>
            <a:srgbClr val="45A7BE"/>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pic>
        <p:nvPicPr>
          <p:cNvPr id="8" name="Picture 5" descr="WordMark for PP"/>
          <p:cNvPicPr>
            <a:picLocks noChangeAspect="1" noChangeArrowheads="1"/>
          </p:cNvPicPr>
          <p:nvPr userDrawn="1"/>
        </p:nvPicPr>
        <p:blipFill>
          <a:blip r:embed="rId2" cstate="print"/>
          <a:srcRect/>
          <a:stretch>
            <a:fillRect/>
          </a:stretch>
        </p:blipFill>
        <p:spPr bwMode="auto">
          <a:xfrm>
            <a:off x="480491" y="1255668"/>
            <a:ext cx="878409" cy="878408"/>
          </a:xfrm>
          <a:prstGeom prst="rect">
            <a:avLst/>
          </a:prstGeom>
          <a:noFill/>
        </p:spPr>
      </p:pic>
      <p:sp>
        <p:nvSpPr>
          <p:cNvPr id="11" name="Text Placeholder 10"/>
          <p:cNvSpPr>
            <a:spLocks noGrp="1"/>
          </p:cNvSpPr>
          <p:nvPr>
            <p:ph type="body" sz="quarter" idx="13" hasCustomPrompt="1"/>
          </p:nvPr>
        </p:nvSpPr>
        <p:spPr>
          <a:xfrm>
            <a:off x="1382071" y="1864138"/>
            <a:ext cx="6707830" cy="1304925"/>
          </a:xfrm>
        </p:spPr>
        <p:txBody>
          <a:bodyPr/>
          <a:lstStyle>
            <a:lvl1pPr algn="ctr">
              <a:buNone/>
              <a:defRPr sz="3200" baseline="0">
                <a:solidFill>
                  <a:schemeClr val="bg1"/>
                </a:solidFill>
              </a:defRPr>
            </a:lvl1pPr>
          </a:lstStyle>
          <a:p>
            <a:pPr lvl="0"/>
            <a:r>
              <a:rPr lang="en-US" dirty="0"/>
              <a:t>Section Slide – to Break Up Multiple Topics</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(always with Initial Caps)</a:t>
            </a:r>
          </a:p>
        </p:txBody>
      </p:sp>
      <p:sp>
        <p:nvSpPr>
          <p:cNvPr id="3" name="Content Placeholder 2"/>
          <p:cNvSpPr>
            <a:spLocks noGrp="1"/>
          </p:cNvSpPr>
          <p:nvPr>
            <p:ph idx="1" hasCustomPrompt="1"/>
          </p:nvPr>
        </p:nvSpPr>
        <p:spPr>
          <a:xfrm>
            <a:off x="304143" y="797442"/>
            <a:ext cx="8755603" cy="3345656"/>
          </a:xfrm>
        </p:spPr>
        <p:txBody>
          <a:bodyPr>
            <a:normAutofit/>
          </a:bodyPr>
          <a:lstStyle>
            <a:lvl1pPr>
              <a:defRPr lang="en-CA" sz="2600" baseline="0" dirty="0" smtClean="0">
                <a:solidFill>
                  <a:schemeClr val="tx1">
                    <a:lumMod val="85000"/>
                    <a:lumOff val="15000"/>
                  </a:schemeClr>
                </a:solidFill>
                <a:latin typeface="Arial" pitchFamily="34" charset="0"/>
                <a:ea typeface="+mn-ea"/>
                <a:cs typeface="Arial" pitchFamily="34" charset="0"/>
              </a:defRPr>
            </a:lvl1pPr>
            <a:lvl2pPr>
              <a:defRPr lang="en-CA" sz="2600" baseline="0" dirty="0" smtClean="0">
                <a:solidFill>
                  <a:schemeClr val="tx1">
                    <a:lumMod val="85000"/>
                    <a:lumOff val="15000"/>
                  </a:schemeClr>
                </a:solidFill>
                <a:latin typeface="+mn-lt"/>
                <a:ea typeface="+mn-ea"/>
              </a:defRPr>
            </a:lvl2pPr>
          </a:lstStyle>
          <a:p>
            <a:r>
              <a:rPr lang="en-CA" dirty="0"/>
              <a:t>This</a:t>
            </a:r>
            <a:r>
              <a:rPr lang="en-CA" baseline="0" dirty="0"/>
              <a:t> is the standard Content Slide – use for bullet text and place longer informational text in the Speaker Notes</a:t>
            </a:r>
          </a:p>
        </p:txBody>
      </p:sp>
      <p:sp>
        <p:nvSpPr>
          <p:cNvPr id="5"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graphicFrame>
        <p:nvGraphicFramePr>
          <p:cNvPr id="5" name="Diagram 4"/>
          <p:cNvGraphicFramePr/>
          <p:nvPr userDrawn="1"/>
        </p:nvGraphicFramePr>
        <p:xfrm>
          <a:off x="307569" y="1039091"/>
          <a:ext cx="7431580" cy="2883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and Answer">
    <p:spTree>
      <p:nvGrpSpPr>
        <p:cNvPr id="1" name=""/>
        <p:cNvGrpSpPr/>
        <p:nvPr/>
      </p:nvGrpSpPr>
      <p:grpSpPr>
        <a:xfrm>
          <a:off x="0" y="0"/>
          <a:ext cx="0" cy="0"/>
          <a:chOff x="0" y="0"/>
          <a:chExt cx="0" cy="0"/>
        </a:xfrm>
      </p:grpSpPr>
      <p:sp>
        <p:nvSpPr>
          <p:cNvPr id="6" name="Slide Number Placeholder 3"/>
          <p:cNvSpPr txBox="1">
            <a:spLocks/>
          </p:cNvSpPr>
          <p:nvPr userDrawn="1"/>
        </p:nvSpPr>
        <p:spPr>
          <a:xfrm>
            <a:off x="7716396" y="4668781"/>
            <a:ext cx="450382" cy="322029"/>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charset="0"/>
              <a:ea typeface="ＭＳ Ｐゴシック" pitchFamily="-16" charset="-128"/>
              <a:cs typeface="+mn-cs"/>
            </a:endParaRPr>
          </a:p>
        </p:txBody>
      </p:sp>
      <p:pic>
        <p:nvPicPr>
          <p:cNvPr id="7" name="Content Placeholder 4"/>
          <p:cNvPicPr>
            <a:picLocks noChangeAspect="1" noChangeArrowheads="1"/>
          </p:cNvPicPr>
          <p:nvPr userDrawn="1"/>
        </p:nvPicPr>
        <p:blipFill>
          <a:blip r:embed="rId2" cstate="print"/>
          <a:srcRect/>
          <a:stretch>
            <a:fillRect/>
          </a:stretch>
        </p:blipFill>
        <p:spPr bwMode="auto">
          <a:xfrm>
            <a:off x="1770611" y="1068638"/>
            <a:ext cx="4946073" cy="2756209"/>
          </a:xfrm>
          <a:prstGeom prst="rect">
            <a:avLst/>
          </a:prstGeom>
          <a:noFill/>
          <a:ln w="9525">
            <a:noFill/>
            <a:miter lim="800000"/>
            <a:headEnd/>
            <a:tailEnd/>
          </a:ln>
        </p:spPr>
      </p:pic>
      <p:sp>
        <p:nvSpPr>
          <p:cNvPr id="10" name="Title 1"/>
          <p:cNvSpPr>
            <a:spLocks noGrp="1"/>
          </p:cNvSpPr>
          <p:nvPr userDrawn="1">
            <p:ph type="title"/>
          </p:nvPr>
        </p:nvSpPr>
        <p:spPr>
          <a:xfrm>
            <a:off x="180755" y="109538"/>
            <a:ext cx="8771861" cy="687904"/>
          </a:xfrm>
        </p:spPr>
        <p:txBody>
          <a:bodyPr/>
          <a:lstStyle/>
          <a:p>
            <a:r>
              <a:rPr lang="en-US"/>
              <a:t>Click to edit Master title style</a:t>
            </a:r>
            <a:endParaRPr lang="en-CA" dirty="0"/>
          </a:p>
        </p:txBody>
      </p:sp>
      <p:sp>
        <p:nvSpPr>
          <p:cNvPr id="8" name="Slide Number Placeholder 3"/>
          <p:cNvSpPr>
            <a:spLocks noGrp="1"/>
          </p:cNvSpPr>
          <p:nvPr>
            <p:ph type="sldNum" sz="quarter" idx="10"/>
          </p:nvPr>
        </p:nvSpPr>
        <p:spPr>
          <a:xfrm>
            <a:off x="7698108" y="4687069"/>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auto">
          <a:xfrm>
            <a:off x="157397" y="104931"/>
            <a:ext cx="8805850" cy="4069830"/>
          </a:xfrm>
          <a:prstGeom prst="rect">
            <a:avLst/>
          </a:prstGeom>
          <a:no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CA">
              <a:solidFill>
                <a:srgbClr val="FFFFFF"/>
              </a:solidFill>
            </a:endParaRPr>
          </a:p>
        </p:txBody>
      </p:sp>
      <p:sp>
        <p:nvSpPr>
          <p:cNvPr id="17411" name="Rectangle 3"/>
          <p:cNvSpPr>
            <a:spLocks noGrp="1" noChangeArrowheads="1"/>
          </p:cNvSpPr>
          <p:nvPr>
            <p:ph type="title"/>
          </p:nvPr>
        </p:nvSpPr>
        <p:spPr bwMode="auto">
          <a:xfrm>
            <a:off x="180755" y="109538"/>
            <a:ext cx="8771861" cy="687904"/>
          </a:xfrm>
          <a:prstGeom prst="rect">
            <a:avLst/>
          </a:prstGeom>
          <a:noFill/>
          <a:ln w="9525">
            <a:noFill/>
            <a:miter lim="800000"/>
            <a:headEnd/>
            <a:tailEnd/>
          </a:ln>
        </p:spPr>
        <p:txBody>
          <a:bodyPr vert="horz" wrap="square" lIns="91440" tIns="45720" rIns="45720" bIns="91440" numCol="1" anchor="ctr" anchorCtr="0" compatLnSpc="1">
            <a:prstTxWarp prst="textNoShape">
              <a:avLst/>
            </a:prstTxWarp>
          </a:bodyPr>
          <a:lstStyle/>
          <a:p>
            <a:pPr lvl="0"/>
            <a:r>
              <a:rPr lang="en-US" dirty="0"/>
              <a:t>Click to Add Title (always with Initial Caps)</a:t>
            </a:r>
          </a:p>
        </p:txBody>
      </p:sp>
      <p:sp>
        <p:nvSpPr>
          <p:cNvPr id="17412" name="Rectangle 4"/>
          <p:cNvSpPr>
            <a:spLocks noGrp="1" noChangeArrowheads="1"/>
          </p:cNvSpPr>
          <p:nvPr>
            <p:ph type="body" idx="1"/>
          </p:nvPr>
        </p:nvSpPr>
        <p:spPr bwMode="auto">
          <a:xfrm>
            <a:off x="186380" y="827485"/>
            <a:ext cx="8755603" cy="3345656"/>
          </a:xfrm>
          <a:prstGeom prst="rect">
            <a:avLst/>
          </a:prstGeom>
          <a:noFill/>
          <a:ln w="9525">
            <a:noFill/>
            <a:miter lim="800000"/>
            <a:headEnd/>
            <a:tailEnd/>
          </a:ln>
        </p:spPr>
        <p:txBody>
          <a:bodyPr vert="horz" wrap="square" lIns="137160" tIns="91440" rIns="137160" bIns="9144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2"/>
          <p:cNvSpPr>
            <a:spLocks noChangeArrowheads="1"/>
          </p:cNvSpPr>
          <p:nvPr/>
        </p:nvSpPr>
        <p:spPr bwMode="auto">
          <a:xfrm>
            <a:off x="157398" y="4283397"/>
            <a:ext cx="7989701" cy="731520"/>
          </a:xfrm>
          <a:prstGeom prst="rect">
            <a:avLst/>
          </a:prstGeom>
          <a:solidFill>
            <a:srgbClr val="C4262F"/>
          </a:solidFill>
          <a:ln w="9525">
            <a:noFill/>
            <a:miter lim="800000"/>
            <a:headEnd/>
            <a:tailEnd/>
          </a:ln>
          <a:effectLst/>
        </p:spPr>
        <p:txBody>
          <a:bodyPr wrap="square" rIns="274320" anchor="ctr"/>
          <a:lstStyle/>
          <a:p>
            <a:pPr marL="0" marR="0" lvl="0" indent="0" algn="l" defTabSz="914400" rtl="0" eaLnBrk="1" fontAlgn="base" latinLnBrk="0" hangingPunct="1">
              <a:lnSpc>
                <a:spcPct val="110000"/>
              </a:lnSpc>
              <a:spcBef>
                <a:spcPct val="20000"/>
              </a:spcBef>
              <a:spcAft>
                <a:spcPct val="0"/>
              </a:spcAft>
              <a:buClrTx/>
              <a:buSzPct val="75000"/>
              <a:buFont typeface="Times" pitchFamily="18" charset="0"/>
              <a:buNone/>
              <a:tabLst/>
              <a:defRPr/>
            </a:pPr>
            <a:r>
              <a:rPr lang="en-CA" sz="2000" dirty="0"/>
              <a:t>Canadian Litigation &amp; Arbitration Review</a:t>
            </a:r>
            <a:br>
              <a:rPr lang="en-CA" sz="2000" dirty="0"/>
            </a:br>
            <a:r>
              <a:rPr kumimoji="0" lang="en-CA" sz="2000" b="0" i="0" u="none" strike="noStrike" kern="0" cap="none" spc="0" normalizeH="0" baseline="0" noProof="0" dirty="0">
                <a:ln>
                  <a:noFill/>
                </a:ln>
                <a:solidFill>
                  <a:schemeClr val="bg1"/>
                </a:solidFill>
                <a:effectLst/>
                <a:uLnTx/>
                <a:uFillTx/>
                <a:latin typeface="Arial" charset="0"/>
                <a:ea typeface="ＭＳ Ｐゴシック" pitchFamily="-16" charset="-128"/>
                <a:cs typeface="+mn-cs"/>
              </a:rPr>
              <a:t>49</a:t>
            </a:r>
            <a:r>
              <a:rPr kumimoji="0" lang="en-CA" sz="2000" b="0" i="0" u="none" strike="noStrike" kern="0" cap="none" spc="0" normalizeH="0" baseline="30000" noProof="0" dirty="0">
                <a:ln>
                  <a:noFill/>
                </a:ln>
                <a:solidFill>
                  <a:schemeClr val="bg1"/>
                </a:solidFill>
                <a:effectLst/>
                <a:uLnTx/>
                <a:uFillTx/>
                <a:latin typeface="Arial" charset="0"/>
                <a:ea typeface="ＭＳ Ｐゴシック" pitchFamily="-16" charset="-128"/>
                <a:cs typeface="+mn-cs"/>
              </a:rPr>
              <a:t>th</a:t>
            </a:r>
            <a:r>
              <a:rPr kumimoji="0" lang="en-CA" sz="2000" b="0" i="0" u="none" strike="noStrike" kern="0" cap="none" spc="0" normalizeH="0" baseline="0" noProof="0" dirty="0">
                <a:ln>
                  <a:noFill/>
                </a:ln>
                <a:solidFill>
                  <a:schemeClr val="bg1"/>
                </a:solidFill>
                <a:effectLst/>
                <a:uLnTx/>
                <a:uFillTx/>
                <a:latin typeface="Arial" charset="0"/>
                <a:ea typeface="ＭＳ Ｐゴシック" pitchFamily="-16" charset="-128"/>
                <a:cs typeface="+mn-cs"/>
              </a:rPr>
              <a:t> NAEN Conference, Clearwater, Florida</a:t>
            </a:r>
            <a:endParaRPr lang="en-CA" sz="2000" dirty="0"/>
          </a:p>
        </p:txBody>
      </p:sp>
      <p:pic>
        <p:nvPicPr>
          <p:cNvPr id="9" name="Picture 5" descr="WordMark for PP"/>
          <p:cNvPicPr>
            <a:picLocks noChangeAspect="1" noChangeArrowheads="1"/>
          </p:cNvPicPr>
          <p:nvPr/>
        </p:nvPicPr>
        <p:blipFill>
          <a:blip r:embed="rId16" cstate="print"/>
          <a:srcRect/>
          <a:stretch>
            <a:fillRect/>
          </a:stretch>
        </p:blipFill>
        <p:spPr bwMode="auto">
          <a:xfrm>
            <a:off x="8234962" y="4285737"/>
            <a:ext cx="723386" cy="723385"/>
          </a:xfrm>
          <a:prstGeom prst="rect">
            <a:avLst/>
          </a:prstGeom>
          <a:noFill/>
        </p:spPr>
      </p:pic>
      <p:sp>
        <p:nvSpPr>
          <p:cNvPr id="8" name="Slide Number Placeholder 3"/>
          <p:cNvSpPr>
            <a:spLocks noGrp="1"/>
          </p:cNvSpPr>
          <p:nvPr>
            <p:ph type="sldNum" sz="quarter" idx="4"/>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7" r:id="rId2"/>
    <p:sldLayoutId id="2147483685" r:id="rId3"/>
    <p:sldLayoutId id="2147483684" r:id="rId4"/>
    <p:sldLayoutId id="2147483686" r:id="rId5"/>
    <p:sldLayoutId id="2147483667" r:id="rId6"/>
    <p:sldLayoutId id="2147483671" r:id="rId7"/>
    <p:sldLayoutId id="2147483687" r:id="rId8"/>
    <p:sldLayoutId id="2147483679" r:id="rId9"/>
    <p:sldLayoutId id="2147483669" r:id="rId10"/>
    <p:sldLayoutId id="2147483670"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0" lang="en-US" sz="2800" b="1" i="0" u="none" strike="noStrike" kern="0" cap="none" spc="0" normalizeH="0" baseline="0" noProof="0" dirty="0" smtClean="0">
          <a:ln>
            <a:noFill/>
          </a:ln>
          <a:solidFill>
            <a:srgbClr val="006699"/>
          </a:solidFill>
          <a:effectLst/>
          <a:uLnTx/>
          <a:uFillTx/>
          <a:latin typeface="Arial" pitchFamily="34" charset="0"/>
          <a:ea typeface="+mj-ea"/>
          <a:cs typeface="Arial" pitchFamily="34" charset="0"/>
        </a:defRPr>
      </a:lvl1pPr>
      <a:lvl2pPr algn="l" rtl="0" eaLnBrk="1" fontAlgn="base" hangingPunct="1">
        <a:spcBef>
          <a:spcPct val="0"/>
        </a:spcBef>
        <a:spcAft>
          <a:spcPct val="0"/>
        </a:spcAft>
        <a:defRPr sz="3200" b="1">
          <a:solidFill>
            <a:schemeClr val="tx1"/>
          </a:solidFill>
          <a:latin typeface="Arial" charset="0"/>
          <a:ea typeface="ＭＳ Ｐゴシック" pitchFamily="-16" charset="-128"/>
        </a:defRPr>
      </a:lvl2pPr>
      <a:lvl3pPr algn="l" rtl="0" eaLnBrk="1" fontAlgn="base" hangingPunct="1">
        <a:spcBef>
          <a:spcPct val="0"/>
        </a:spcBef>
        <a:spcAft>
          <a:spcPct val="0"/>
        </a:spcAft>
        <a:defRPr sz="3200" b="1">
          <a:solidFill>
            <a:schemeClr val="tx1"/>
          </a:solidFill>
          <a:latin typeface="Arial" charset="0"/>
          <a:ea typeface="ＭＳ Ｐゴシック" pitchFamily="-16" charset="-128"/>
        </a:defRPr>
      </a:lvl3pPr>
      <a:lvl4pPr algn="l" rtl="0" eaLnBrk="1" fontAlgn="base" hangingPunct="1">
        <a:spcBef>
          <a:spcPct val="0"/>
        </a:spcBef>
        <a:spcAft>
          <a:spcPct val="0"/>
        </a:spcAft>
        <a:defRPr sz="3200" b="1">
          <a:solidFill>
            <a:schemeClr val="tx1"/>
          </a:solidFill>
          <a:latin typeface="Arial" charset="0"/>
          <a:ea typeface="ＭＳ Ｐゴシック" pitchFamily="-16" charset="-128"/>
        </a:defRPr>
      </a:lvl4pPr>
      <a:lvl5pPr algn="l" rtl="0" eaLnBrk="1" fontAlgn="base" hangingPunct="1">
        <a:spcBef>
          <a:spcPct val="0"/>
        </a:spcBef>
        <a:spcAft>
          <a:spcPct val="0"/>
        </a:spcAft>
        <a:defRPr sz="3200" b="1">
          <a:solidFill>
            <a:schemeClr val="tx1"/>
          </a:solidFill>
          <a:latin typeface="Arial" charset="0"/>
          <a:ea typeface="ＭＳ Ｐゴシック" pitchFamily="-16" charset="-128"/>
        </a:defRPr>
      </a:lvl5pPr>
      <a:lvl6pPr marL="457200" algn="l" rtl="0" eaLnBrk="1" fontAlgn="base" hangingPunct="1">
        <a:spcBef>
          <a:spcPct val="0"/>
        </a:spcBef>
        <a:spcAft>
          <a:spcPct val="0"/>
        </a:spcAft>
        <a:defRPr sz="3200" b="1">
          <a:solidFill>
            <a:schemeClr val="tx1"/>
          </a:solidFill>
          <a:latin typeface="Arial" charset="0"/>
          <a:ea typeface="ＭＳ Ｐゴシック" pitchFamily="-16" charset="-128"/>
        </a:defRPr>
      </a:lvl6pPr>
      <a:lvl7pPr marL="914400" algn="l" rtl="0" eaLnBrk="1" fontAlgn="base" hangingPunct="1">
        <a:spcBef>
          <a:spcPct val="0"/>
        </a:spcBef>
        <a:spcAft>
          <a:spcPct val="0"/>
        </a:spcAft>
        <a:defRPr sz="3200" b="1">
          <a:solidFill>
            <a:schemeClr val="tx1"/>
          </a:solidFill>
          <a:latin typeface="Arial" charset="0"/>
          <a:ea typeface="ＭＳ Ｐゴシック" pitchFamily="-16" charset="-128"/>
        </a:defRPr>
      </a:lvl7pPr>
      <a:lvl8pPr marL="1371600" algn="l" rtl="0" eaLnBrk="1" fontAlgn="base" hangingPunct="1">
        <a:spcBef>
          <a:spcPct val="0"/>
        </a:spcBef>
        <a:spcAft>
          <a:spcPct val="0"/>
        </a:spcAft>
        <a:defRPr sz="3200" b="1">
          <a:solidFill>
            <a:schemeClr val="tx1"/>
          </a:solidFill>
          <a:latin typeface="Arial" charset="0"/>
          <a:ea typeface="ＭＳ Ｐゴシック" pitchFamily="-16" charset="-128"/>
        </a:defRPr>
      </a:lvl8pPr>
      <a:lvl9pPr marL="1828800" algn="l" rtl="0" eaLnBrk="1" fontAlgn="base" hangingPunct="1">
        <a:spcBef>
          <a:spcPct val="0"/>
        </a:spcBef>
        <a:spcAft>
          <a:spcPct val="0"/>
        </a:spcAft>
        <a:defRPr sz="3200" b="1">
          <a:solidFill>
            <a:schemeClr val="tx1"/>
          </a:solidFill>
          <a:latin typeface="Arial" charset="0"/>
          <a:ea typeface="ＭＳ Ｐゴシック" pitchFamily="-16" charset="-128"/>
        </a:defRPr>
      </a:lvl9pPr>
    </p:titleStyle>
    <p:bodyStyle>
      <a:lvl1pPr marL="228600" indent="-228600" algn="l" rtl="0" eaLnBrk="1" fontAlgn="base" hangingPunct="1">
        <a:lnSpc>
          <a:spcPct val="110000"/>
        </a:lnSpc>
        <a:spcBef>
          <a:spcPct val="20000"/>
        </a:spcBef>
        <a:spcAft>
          <a:spcPct val="0"/>
        </a:spcAft>
        <a:buSzPct val="75000"/>
        <a:buFont typeface="Times" pitchFamily="18" charset="0"/>
        <a:buChar char="•"/>
        <a:defRPr sz="2900">
          <a:solidFill>
            <a:schemeClr val="tx1">
              <a:lumMod val="85000"/>
              <a:lumOff val="15000"/>
            </a:schemeClr>
          </a:solidFill>
          <a:latin typeface="Arial" pitchFamily="34" charset="0"/>
          <a:ea typeface="+mn-ea"/>
          <a:cs typeface="Arial" pitchFamily="34" charset="0"/>
        </a:defRPr>
      </a:lvl1pPr>
      <a:lvl2pPr marL="685800" indent="-225425" algn="l" rtl="0" eaLnBrk="1" fontAlgn="base" hangingPunct="1">
        <a:lnSpc>
          <a:spcPct val="120000"/>
        </a:lnSpc>
        <a:spcBef>
          <a:spcPct val="20000"/>
        </a:spcBef>
        <a:spcAft>
          <a:spcPct val="0"/>
        </a:spcAft>
        <a:buSzPct val="75000"/>
        <a:buFont typeface="Times" pitchFamily="18" charset="0"/>
        <a:buChar char="•"/>
        <a:defRPr sz="2600">
          <a:solidFill>
            <a:schemeClr val="tx1">
              <a:lumMod val="85000"/>
              <a:lumOff val="15000"/>
            </a:schemeClr>
          </a:solidFill>
          <a:latin typeface="Arial" pitchFamily="34" charset="0"/>
          <a:ea typeface="+mn-ea"/>
          <a:cs typeface="Arial" pitchFamily="34" charset="0"/>
        </a:defRPr>
      </a:lvl2pPr>
      <a:lvl3pPr marL="1143000" indent="-228600" algn="l" rtl="0" eaLnBrk="1" fontAlgn="base" hangingPunct="1">
        <a:spcBef>
          <a:spcPct val="20000"/>
        </a:spcBef>
        <a:spcAft>
          <a:spcPct val="0"/>
        </a:spcAft>
        <a:buSzPct val="75000"/>
        <a:buFont typeface="Times" pitchFamily="18" charset="0"/>
        <a:buChar char="•"/>
        <a:defRPr sz="2400">
          <a:solidFill>
            <a:schemeClr val="tx1">
              <a:lumMod val="85000"/>
              <a:lumOff val="15000"/>
            </a:schemeClr>
          </a:solidFill>
          <a:latin typeface="Arial" pitchFamily="34" charset="0"/>
          <a:ea typeface="+mn-ea"/>
          <a:cs typeface="Arial" pitchFamily="34" charset="0"/>
        </a:defRPr>
      </a:lvl3pPr>
      <a:lvl4pPr marL="1600200" indent="-225425" algn="l" rtl="0" eaLnBrk="1" fontAlgn="base" hangingPunct="1">
        <a:spcBef>
          <a:spcPct val="20000"/>
        </a:spcBef>
        <a:spcAft>
          <a:spcPct val="0"/>
        </a:spcAft>
        <a:buSzPct val="75000"/>
        <a:buFont typeface="Times" pitchFamily="18" charset="0"/>
        <a:buChar char="•"/>
        <a:defRPr sz="2400">
          <a:solidFill>
            <a:schemeClr val="tx1">
              <a:lumMod val="85000"/>
              <a:lumOff val="15000"/>
            </a:schemeClr>
          </a:solidFill>
          <a:latin typeface="Arial" pitchFamily="34" charset="0"/>
          <a:ea typeface="+mn-ea"/>
          <a:cs typeface="Arial" pitchFamily="34" charset="0"/>
        </a:defRPr>
      </a:lvl4pPr>
      <a:lvl5pPr marL="2057400" indent="-228600" algn="l" rtl="0" eaLnBrk="1" fontAlgn="base" hangingPunct="1">
        <a:spcBef>
          <a:spcPct val="20000"/>
        </a:spcBef>
        <a:spcAft>
          <a:spcPct val="0"/>
        </a:spcAft>
        <a:buSzPct val="75000"/>
        <a:buFont typeface="Times" pitchFamily="18" charset="0"/>
        <a:buChar char="•"/>
        <a:defRPr sz="2400">
          <a:solidFill>
            <a:schemeClr val="tx1">
              <a:lumMod val="85000"/>
              <a:lumOff val="15000"/>
            </a:schemeClr>
          </a:solidFill>
          <a:latin typeface="Arial" pitchFamily="34" charset="0"/>
          <a:ea typeface="+mn-ea"/>
          <a:cs typeface="Arial" pitchFamily="34" charset="0"/>
        </a:defRPr>
      </a:lvl5pPr>
      <a:lvl6pPr marL="25146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6pPr>
      <a:lvl7pPr marL="29718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7pPr>
      <a:lvl8pPr marL="34290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8pPr>
      <a:lvl9pPr marL="38862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p:txBody>
          <a:bodyPr>
            <a:normAutofit fontScale="70000" lnSpcReduction="20000"/>
          </a:bodyPr>
          <a:lstStyle/>
          <a:p>
            <a:pPr marL="0" indent="0"/>
            <a:r>
              <a:rPr lang="en-CA" dirty="0"/>
              <a:t>Canadian Litigation &amp; Arbitration Review</a:t>
            </a:r>
          </a:p>
        </p:txBody>
      </p:sp>
      <p:sp>
        <p:nvSpPr>
          <p:cNvPr id="12" name="Text Placeholder 11"/>
          <p:cNvSpPr>
            <a:spLocks noGrp="1"/>
          </p:cNvSpPr>
          <p:nvPr>
            <p:ph type="body" sz="quarter" idx="11"/>
          </p:nvPr>
        </p:nvSpPr>
        <p:spPr/>
        <p:txBody>
          <a:bodyPr/>
          <a:lstStyle/>
          <a:p>
            <a:pPr marL="0"/>
            <a:r>
              <a:rPr lang="en-CA" dirty="0"/>
              <a:t>March 12, 2018</a:t>
            </a:r>
          </a:p>
        </p:txBody>
      </p:sp>
      <p:sp>
        <p:nvSpPr>
          <p:cNvPr id="17" name="Text Placeholder 12"/>
          <p:cNvSpPr txBox="1">
            <a:spLocks/>
          </p:cNvSpPr>
          <p:nvPr/>
        </p:nvSpPr>
        <p:spPr>
          <a:xfrm>
            <a:off x="1312069" y="2951853"/>
            <a:ext cx="6519862" cy="404663"/>
          </a:xfrm>
          <a:prstGeom prst="rect">
            <a:avLst/>
          </a:prstGeom>
          <a:noFill/>
        </p:spPr>
        <p:txBody>
          <a:bodyPr wrap="square" rtlCol="0" anchor="ctr" anchorCtr="1">
            <a:spAutoFit/>
          </a:bodyPr>
          <a:lstStyle>
            <a:lvl1pPr marL="228600" marR="0" indent="-228600" algn="ctr" defTabSz="914400" rtl="0" eaLnBrk="0" fontAlgn="base" latinLnBrk="0" hangingPunct="0">
              <a:lnSpc>
                <a:spcPct val="110000"/>
              </a:lnSpc>
              <a:spcBef>
                <a:spcPct val="0"/>
              </a:spcBef>
              <a:spcAft>
                <a:spcPct val="0"/>
              </a:spcAft>
              <a:buClrTx/>
              <a:buSzPct val="75000"/>
              <a:buFont typeface="Times" pitchFamily="18" charset="0"/>
              <a:buNone/>
              <a:tabLst/>
              <a:defRPr lang="en-US" sz="2000" kern="1200" dirty="0" smtClean="0">
                <a:solidFill>
                  <a:schemeClr val="tx1"/>
                </a:solidFill>
                <a:latin typeface="Arial" charset="0"/>
                <a:ea typeface="ＭＳ Ｐゴシック" pitchFamily="-16" charset="-128"/>
                <a:cs typeface="+mn-cs"/>
              </a:defRPr>
            </a:lvl1pPr>
            <a:lvl2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2pPr>
            <a:lvl3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3pPr>
            <a:lvl4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4pPr>
            <a:lvl5pPr algn="ctr" rtl="0" eaLnBrk="0" fontAlgn="base" hangingPunct="0">
              <a:spcBef>
                <a:spcPct val="0"/>
              </a:spcBef>
              <a:spcAft>
                <a:spcPct val="0"/>
              </a:spcAft>
              <a:defRPr lang="en-CA" sz="2000" kern="1200" dirty="0" smtClean="0">
                <a:solidFill>
                  <a:schemeClr val="tx1"/>
                </a:solidFill>
                <a:latin typeface="Arial" charset="0"/>
                <a:ea typeface="ＭＳ Ｐゴシック" pitchFamily="-16" charset="-128"/>
                <a:cs typeface="+mn-cs"/>
              </a:defRPr>
            </a:lvl5pPr>
          </a:lstStyle>
          <a:p>
            <a:pPr lvl="0">
              <a:defRPr/>
            </a:pPr>
            <a:r>
              <a:rPr lang="en-CA" dirty="0"/>
              <a:t>Amanda E. Lawrence-Patel </a:t>
            </a:r>
            <a:r>
              <a:rPr lang="en-CA" b="1" dirty="0">
                <a:solidFill>
                  <a:srgbClr val="C00000"/>
                </a:solidFill>
              </a:rPr>
              <a:t>I</a:t>
            </a:r>
            <a:r>
              <a:rPr lang="en-CA" b="1" dirty="0"/>
              <a:t> </a:t>
            </a:r>
            <a:r>
              <a:rPr lang="en-CA" dirty="0"/>
              <a:t>Michael Hines </a:t>
            </a:r>
            <a:endParaRPr lang="en-CA"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Work Refusals and Violent Students</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25000" lnSpcReduction="20000"/>
          </a:bodyPr>
          <a:lstStyle/>
          <a:p>
            <a:pPr marL="0" indent="0">
              <a:buNone/>
            </a:pPr>
            <a:r>
              <a:rPr lang="en-CA" sz="10400" i="1" dirty="0"/>
              <a:t>Toronto Catholic DSB v OECTA,</a:t>
            </a:r>
            <a:r>
              <a:rPr lang="en-CA" sz="10400" dirty="0"/>
              <a:t> </a:t>
            </a:r>
            <a:r>
              <a:rPr lang="fi-FI" sz="10400" dirty="0"/>
              <a:t>2017 CanLII 37597 (ON LRB) </a:t>
            </a:r>
            <a:r>
              <a:rPr lang="en-CA" sz="10400" dirty="0"/>
              <a:t>(June 12, 2017)</a:t>
            </a:r>
          </a:p>
          <a:p>
            <a:pPr lvl="1"/>
            <a:r>
              <a:rPr lang="en-CA" sz="8400" dirty="0"/>
              <a:t>Appeal under section 61 of the </a:t>
            </a:r>
            <a:r>
              <a:rPr lang="en-CA" sz="8400" i="1" dirty="0"/>
              <a:t>Occupational Health and Safety Act </a:t>
            </a:r>
          </a:p>
          <a:p>
            <a:pPr lvl="1"/>
            <a:r>
              <a:rPr lang="en-CA" sz="8400" dirty="0"/>
              <a:t>JK teacher exercised her right to refuse unsafe work on two occasions after a young student she taught became violent </a:t>
            </a:r>
          </a:p>
          <a:p>
            <a:pPr lvl="1"/>
            <a:r>
              <a:rPr lang="en-CA" sz="8400" dirty="0"/>
              <a:t>The student previously pushed, scratched, kicked and bit the teacher</a:t>
            </a:r>
          </a:p>
          <a:p>
            <a:pPr lvl="1"/>
            <a:r>
              <a:rPr lang="en-CA" sz="8400" dirty="0"/>
              <a:t>The student had an IEP, a Safety Plan and a designated EA</a:t>
            </a:r>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10</a:t>
            </a:fld>
            <a:endParaRPr lang="en-US" dirty="0">
              <a:solidFill>
                <a:srgbClr val="FFFFFF"/>
              </a:solidFill>
            </a:endParaRPr>
          </a:p>
        </p:txBody>
      </p:sp>
    </p:spTree>
    <p:extLst>
      <p:ext uri="{BB962C8B-B14F-4D97-AF65-F5344CB8AC3E}">
        <p14:creationId xmlns:p14="http://schemas.microsoft.com/office/powerpoint/2010/main" val="226459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Work Refusals and Violent Students</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47500" lnSpcReduction="20000"/>
          </a:bodyPr>
          <a:lstStyle/>
          <a:p>
            <a:pPr marL="0" indent="0">
              <a:buNone/>
            </a:pPr>
            <a:r>
              <a:rPr lang="en-CA" sz="5500" i="1" dirty="0"/>
              <a:t>Toronto Catholic DSB v OECTA,</a:t>
            </a:r>
            <a:r>
              <a:rPr lang="en-CA" sz="5500" dirty="0"/>
              <a:t> </a:t>
            </a:r>
            <a:r>
              <a:rPr lang="fi-FI" sz="5500" dirty="0"/>
              <a:t>2017 CanLII 37597 (ON LRB) </a:t>
            </a:r>
            <a:r>
              <a:rPr lang="en-CA" sz="5500" dirty="0"/>
              <a:t>(June 12, 2017)</a:t>
            </a:r>
          </a:p>
          <a:p>
            <a:pPr lvl="1"/>
            <a:r>
              <a:rPr lang="en-CA" sz="3800" dirty="0"/>
              <a:t>On Friday, student engaged in a prolonged violent outburst requiring evacuation of the classroom, leaving the EA to deal with him</a:t>
            </a:r>
          </a:p>
          <a:p>
            <a:pPr lvl="1"/>
            <a:r>
              <a:rPr lang="en-CA" sz="3800" dirty="0"/>
              <a:t>Teacher refused to return to class until student was removed to the office</a:t>
            </a:r>
          </a:p>
          <a:p>
            <a:pPr lvl="1"/>
            <a:r>
              <a:rPr lang="en-CA" sz="3800" dirty="0"/>
              <a:t>On Monday, although the student was calm, the teacher feared a recurrence might take place, and again refused to work</a:t>
            </a:r>
          </a:p>
          <a:p>
            <a:pPr lvl="1"/>
            <a:r>
              <a:rPr lang="en-CA" sz="3800" dirty="0"/>
              <a:t>MOL inspector determined no right to refuse work existed in either circumstance</a:t>
            </a:r>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11</a:t>
            </a:fld>
            <a:endParaRPr lang="en-US" dirty="0">
              <a:solidFill>
                <a:srgbClr val="FFFFFF"/>
              </a:solidFill>
            </a:endParaRPr>
          </a:p>
        </p:txBody>
      </p:sp>
    </p:spTree>
    <p:extLst>
      <p:ext uri="{BB962C8B-B14F-4D97-AF65-F5344CB8AC3E}">
        <p14:creationId xmlns:p14="http://schemas.microsoft.com/office/powerpoint/2010/main" val="371544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Work Refusals and Violent Students</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92500" lnSpcReduction="10000"/>
          </a:bodyPr>
          <a:lstStyle/>
          <a:p>
            <a:pPr marL="0" indent="0">
              <a:buNone/>
            </a:pPr>
            <a:r>
              <a:rPr lang="en-CA" sz="2800" i="1" dirty="0"/>
              <a:t>Toronto Catholic DSB v OECTA,</a:t>
            </a:r>
            <a:r>
              <a:rPr lang="en-CA" sz="2800" dirty="0"/>
              <a:t> </a:t>
            </a:r>
            <a:r>
              <a:rPr lang="fi-FI" sz="2800" dirty="0"/>
              <a:t>2017 CanLII 37597 (ON LRB) </a:t>
            </a:r>
            <a:r>
              <a:rPr lang="en-CA" sz="2800" dirty="0"/>
              <a:t>(June 12, 2017)</a:t>
            </a:r>
          </a:p>
          <a:p>
            <a:pPr lvl="1"/>
            <a:r>
              <a:rPr lang="en-CA" sz="2700" dirty="0"/>
              <a:t>OECTA appealed to the OLRB</a:t>
            </a:r>
          </a:p>
          <a:p>
            <a:pPr lvl="1"/>
            <a:r>
              <a:rPr lang="en-CA" sz="2700" dirty="0"/>
              <a:t>Regulation 857 modifies a teacher’s right to refuse work:</a:t>
            </a:r>
          </a:p>
          <a:p>
            <a:pPr lvl="2"/>
            <a:r>
              <a:rPr lang="en-CA" sz="2300" dirty="0">
                <a:solidFill>
                  <a:schemeClr val="tx1"/>
                </a:solidFill>
              </a:rPr>
              <a:t>“Part V of the Act does not apply to a teacher where the circumstances are such that the life, health or safety of a pupil is in imminent jeopardy”</a:t>
            </a:r>
          </a:p>
          <a:p>
            <a:pPr lvl="1"/>
            <a:endParaRPr lang="en-CA" dirty="0"/>
          </a:p>
          <a:p>
            <a:pPr lvl="1"/>
            <a:endParaRPr lang="en-CA" dirty="0"/>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12</a:t>
            </a:fld>
            <a:endParaRPr lang="en-US" dirty="0">
              <a:solidFill>
                <a:srgbClr val="FFFFFF"/>
              </a:solidFill>
            </a:endParaRPr>
          </a:p>
        </p:txBody>
      </p:sp>
    </p:spTree>
    <p:extLst>
      <p:ext uri="{BB962C8B-B14F-4D97-AF65-F5344CB8AC3E}">
        <p14:creationId xmlns:p14="http://schemas.microsoft.com/office/powerpoint/2010/main" val="1915630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Work Refusals and Violent Students</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32500" lnSpcReduction="20000"/>
          </a:bodyPr>
          <a:lstStyle/>
          <a:p>
            <a:pPr marL="0" indent="0">
              <a:buNone/>
            </a:pPr>
            <a:r>
              <a:rPr lang="en-CA" sz="8000" i="1" dirty="0"/>
              <a:t>Toronto Catholic DSB v OECTA,</a:t>
            </a:r>
            <a:r>
              <a:rPr lang="en-CA" sz="8000" dirty="0"/>
              <a:t> </a:t>
            </a:r>
            <a:r>
              <a:rPr lang="fi-FI" sz="8000" dirty="0"/>
              <a:t>2017 CanLII 37597 (ON LRB)</a:t>
            </a:r>
            <a:r>
              <a:rPr lang="en-CA" sz="8000" dirty="0"/>
              <a:t> (June 12, 2017)</a:t>
            </a:r>
          </a:p>
          <a:p>
            <a:pPr lvl="1"/>
            <a:r>
              <a:rPr lang="en-CA" sz="5500" b="1" dirty="0">
                <a:solidFill>
                  <a:srgbClr val="000000">
                    <a:lumMod val="85000"/>
                    <a:lumOff val="15000"/>
                  </a:srgbClr>
                </a:solidFill>
                <a:latin typeface="Arial" pitchFamily="34" charset="0"/>
              </a:rPr>
              <a:t>The 1</a:t>
            </a:r>
            <a:r>
              <a:rPr lang="en-CA" sz="5500" b="1" baseline="30000" dirty="0">
                <a:solidFill>
                  <a:srgbClr val="000000">
                    <a:lumMod val="85000"/>
                    <a:lumOff val="15000"/>
                  </a:srgbClr>
                </a:solidFill>
                <a:latin typeface="Arial" pitchFamily="34" charset="0"/>
              </a:rPr>
              <a:t>st</a:t>
            </a:r>
            <a:r>
              <a:rPr lang="en-CA" sz="5500" b="1" dirty="0">
                <a:solidFill>
                  <a:srgbClr val="000000">
                    <a:lumMod val="85000"/>
                    <a:lumOff val="15000"/>
                  </a:srgbClr>
                </a:solidFill>
                <a:latin typeface="Arial" pitchFamily="34" charset="0"/>
              </a:rPr>
              <a:t>  Refusal: </a:t>
            </a:r>
            <a:r>
              <a:rPr lang="en-CA" sz="5500" dirty="0"/>
              <a:t>The Regulation took away the teacher’s right to refuse work, given the student’s emotional outburst and the danger he posed </a:t>
            </a:r>
            <a:r>
              <a:rPr lang="en-CA" sz="5500" i="1" dirty="0"/>
              <a:t>to himself</a:t>
            </a:r>
          </a:p>
          <a:p>
            <a:pPr lvl="1"/>
            <a:r>
              <a:rPr lang="en-CA" sz="5500" dirty="0"/>
              <a:t>OLRB agreed with OECTA – the genuine possibility of harm </a:t>
            </a:r>
            <a:r>
              <a:rPr lang="en-CA" sz="5500" i="1" dirty="0"/>
              <a:t>to the teacher </a:t>
            </a:r>
            <a:r>
              <a:rPr lang="en-CA" sz="5500" dirty="0"/>
              <a:t>did not </a:t>
            </a:r>
            <a:r>
              <a:rPr lang="en-CA" sz="5500" i="1" dirty="0"/>
              <a:t>necessarily</a:t>
            </a:r>
            <a:r>
              <a:rPr lang="en-CA" sz="5500" dirty="0"/>
              <a:t> confirm imminent harm </a:t>
            </a:r>
            <a:r>
              <a:rPr lang="en-CA" sz="5500" i="1" dirty="0"/>
              <a:t>to the student</a:t>
            </a:r>
          </a:p>
          <a:p>
            <a:pPr lvl="1"/>
            <a:r>
              <a:rPr lang="en-CA" sz="5500" dirty="0"/>
              <a:t>However, on the evidence, the student </a:t>
            </a:r>
            <a:r>
              <a:rPr lang="en-CA" sz="5500" i="1" dirty="0"/>
              <a:t>was</a:t>
            </a:r>
            <a:r>
              <a:rPr lang="en-CA" sz="5500" dirty="0"/>
              <a:t> in danger of harming himself</a:t>
            </a:r>
          </a:p>
          <a:p>
            <a:pPr lvl="1"/>
            <a:r>
              <a:rPr lang="en-CA" sz="5200" dirty="0"/>
              <a:t>The Regulation also prevented the teacher from avoiding her responsibility by transferring the care of the student to another (the EA)</a:t>
            </a:r>
          </a:p>
          <a:p>
            <a:pPr marL="460375" lvl="1" indent="0">
              <a:buNone/>
            </a:pPr>
            <a:endParaRPr lang="en-CA" dirty="0"/>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13</a:t>
            </a:fld>
            <a:endParaRPr lang="en-US" dirty="0">
              <a:solidFill>
                <a:srgbClr val="FFFFFF"/>
              </a:solidFill>
            </a:endParaRPr>
          </a:p>
        </p:txBody>
      </p:sp>
    </p:spTree>
    <p:extLst>
      <p:ext uri="{BB962C8B-B14F-4D97-AF65-F5344CB8AC3E}">
        <p14:creationId xmlns:p14="http://schemas.microsoft.com/office/powerpoint/2010/main" val="1869907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Work Refusals and Violent Students</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55000" lnSpcReduction="20000"/>
          </a:bodyPr>
          <a:lstStyle/>
          <a:p>
            <a:pPr marL="0" indent="0">
              <a:buNone/>
            </a:pPr>
            <a:r>
              <a:rPr lang="en-CA" sz="4700" i="1" dirty="0"/>
              <a:t>Toronto Catholic DSB v OECTA,</a:t>
            </a:r>
            <a:r>
              <a:rPr lang="en-CA" sz="4700" dirty="0"/>
              <a:t> </a:t>
            </a:r>
            <a:r>
              <a:rPr lang="fi-FI" sz="4700" dirty="0"/>
              <a:t>2017 CanLII 37597 (ON LRB)</a:t>
            </a:r>
            <a:r>
              <a:rPr lang="en-CA" sz="4700" dirty="0"/>
              <a:t> (June 12, 2017)</a:t>
            </a:r>
          </a:p>
          <a:p>
            <a:pPr lvl="1"/>
            <a:r>
              <a:rPr lang="en-CA" sz="3600" b="1" dirty="0"/>
              <a:t>The 2</a:t>
            </a:r>
            <a:r>
              <a:rPr lang="en-CA" sz="3600" b="1" baseline="30000" dirty="0"/>
              <a:t>nd</a:t>
            </a:r>
            <a:r>
              <a:rPr lang="en-CA" sz="3600" b="1" dirty="0"/>
              <a:t> Refusal</a:t>
            </a:r>
            <a:r>
              <a:rPr lang="en-CA" sz="3600" dirty="0"/>
              <a:t>: The teacher had the right to refuse work when the student attended her class the next morning – she had a genuine and reasonable fear that the student would engage in violence in the workplace </a:t>
            </a:r>
          </a:p>
          <a:p>
            <a:pPr lvl="1"/>
            <a:r>
              <a:rPr lang="en-CA" sz="3600" dirty="0"/>
              <a:t>She did </a:t>
            </a:r>
            <a:r>
              <a:rPr lang="en-CA" sz="3600" i="1" dirty="0"/>
              <a:t>not</a:t>
            </a:r>
            <a:r>
              <a:rPr lang="en-CA" sz="3600" dirty="0"/>
              <a:t> have to prove that the threat to her was “imminent”</a:t>
            </a:r>
          </a:p>
          <a:p>
            <a:pPr lvl="1"/>
            <a:r>
              <a:rPr lang="en-CA" sz="3600" dirty="0"/>
              <a:t>The fact that the EA did not fear for her own safety did not matter</a:t>
            </a:r>
          </a:p>
          <a:p>
            <a:pPr lvl="1"/>
            <a:r>
              <a:rPr lang="en-CA" sz="3600" dirty="0"/>
              <a:t>Decision upheld on reconsideration</a:t>
            </a:r>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14</a:t>
            </a:fld>
            <a:endParaRPr lang="en-US" dirty="0">
              <a:solidFill>
                <a:srgbClr val="FFFFFF"/>
              </a:solidFill>
            </a:endParaRPr>
          </a:p>
        </p:txBody>
      </p:sp>
    </p:spTree>
    <p:extLst>
      <p:ext uri="{BB962C8B-B14F-4D97-AF65-F5344CB8AC3E}">
        <p14:creationId xmlns:p14="http://schemas.microsoft.com/office/powerpoint/2010/main" val="2954233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9BF0-45D7-4A94-AA7D-C87418235E76}"/>
              </a:ext>
            </a:extLst>
          </p:cNvPr>
          <p:cNvSpPr>
            <a:spLocks noGrp="1"/>
          </p:cNvSpPr>
          <p:nvPr>
            <p:ph type="title"/>
          </p:nvPr>
        </p:nvSpPr>
        <p:spPr/>
        <p:txBody>
          <a:bodyPr/>
          <a:lstStyle/>
          <a:p>
            <a:r>
              <a:rPr lang="en-CA" dirty="0"/>
              <a:t>Discipline for Misconduct Involving Special Needs Students </a:t>
            </a:r>
          </a:p>
        </p:txBody>
      </p:sp>
      <p:sp>
        <p:nvSpPr>
          <p:cNvPr id="3" name="Content Placeholder 2">
            <a:extLst>
              <a:ext uri="{FF2B5EF4-FFF2-40B4-BE49-F238E27FC236}">
                <a16:creationId xmlns:a16="http://schemas.microsoft.com/office/drawing/2014/main" id="{3770FAB1-8E29-4304-840A-B93435334442}"/>
              </a:ext>
            </a:extLst>
          </p:cNvPr>
          <p:cNvSpPr>
            <a:spLocks noGrp="1"/>
          </p:cNvSpPr>
          <p:nvPr>
            <p:ph idx="1"/>
          </p:nvPr>
        </p:nvSpPr>
        <p:spPr/>
        <p:txBody>
          <a:bodyPr>
            <a:normAutofit fontScale="70000" lnSpcReduction="20000"/>
          </a:bodyPr>
          <a:lstStyle/>
          <a:p>
            <a:pPr marL="0" indent="0">
              <a:buNone/>
            </a:pPr>
            <a:r>
              <a:rPr lang="en-CA" sz="3700" i="1" dirty="0"/>
              <a:t>School Dist. No. 43 (Coquitlam) v CUPE, Local 561</a:t>
            </a:r>
            <a:r>
              <a:rPr lang="en-CA" sz="3700" dirty="0"/>
              <a:t>, </a:t>
            </a:r>
            <a:r>
              <a:rPr lang="fr-FR" sz="3700" dirty="0"/>
              <a:t>2017 CanLII 46492 (BC LA) </a:t>
            </a:r>
            <a:r>
              <a:rPr lang="en-CA" sz="3700" dirty="0"/>
              <a:t>(July 12, 2017, Sanderson)</a:t>
            </a:r>
          </a:p>
          <a:p>
            <a:pPr lvl="1"/>
            <a:r>
              <a:rPr lang="en-CA" dirty="0"/>
              <a:t>The </a:t>
            </a:r>
            <a:r>
              <a:rPr lang="en-CA" dirty="0" err="1"/>
              <a:t>Grievor</a:t>
            </a:r>
            <a:r>
              <a:rPr lang="en-CA" dirty="0"/>
              <a:t> was a 20-year EA at a school for special needs students who were extremely vulnerable </a:t>
            </a:r>
          </a:p>
          <a:p>
            <a:pPr lvl="1"/>
            <a:r>
              <a:rPr lang="en-CA" dirty="0"/>
              <a:t>The Grievor was found to have engaged in the following: </a:t>
            </a:r>
          </a:p>
          <a:p>
            <a:pPr lvl="2"/>
            <a:r>
              <a:rPr lang="en-CA" dirty="0"/>
              <a:t>being impatient with one student by snapping her fingers in his face and making degrading comments</a:t>
            </a:r>
          </a:p>
          <a:p>
            <a:pPr lvl="2"/>
            <a:r>
              <a:rPr lang="en-CA" dirty="0"/>
              <a:t>pulling a student’s shirt to get the student to move </a:t>
            </a:r>
          </a:p>
          <a:p>
            <a:pPr lvl="2"/>
            <a:r>
              <a:rPr lang="en-CA" dirty="0"/>
              <a:t>breaching the confidentiality of the investigation into the allegations</a:t>
            </a:r>
          </a:p>
          <a:p>
            <a:pPr lvl="1"/>
            <a:r>
              <a:rPr lang="en-CA" dirty="0"/>
              <a:t>The </a:t>
            </a:r>
            <a:r>
              <a:rPr lang="en-CA" dirty="0" err="1"/>
              <a:t>Grievor</a:t>
            </a:r>
            <a:r>
              <a:rPr lang="en-CA" dirty="0"/>
              <a:t> was not candid and exhibited no remorse</a:t>
            </a:r>
          </a:p>
          <a:p>
            <a:pPr lvl="1"/>
            <a:endParaRPr lang="en-CA" dirty="0"/>
          </a:p>
        </p:txBody>
      </p:sp>
      <p:sp>
        <p:nvSpPr>
          <p:cNvPr id="4" name="Slide Number Placeholder 3">
            <a:extLst>
              <a:ext uri="{FF2B5EF4-FFF2-40B4-BE49-F238E27FC236}">
                <a16:creationId xmlns:a16="http://schemas.microsoft.com/office/drawing/2014/main" id="{EDEE8521-85B2-46BF-AFB1-8B4016EF943B}"/>
              </a:ext>
            </a:extLst>
          </p:cNvPr>
          <p:cNvSpPr>
            <a:spLocks noGrp="1"/>
          </p:cNvSpPr>
          <p:nvPr>
            <p:ph type="sldNum" sz="quarter" idx="10"/>
          </p:nvPr>
        </p:nvSpPr>
        <p:spPr/>
        <p:txBody>
          <a:bodyPr/>
          <a:lstStyle/>
          <a:p>
            <a:fld id="{3C2759AE-BA43-4097-8E6F-70CEDDBB45A8}" type="slidenum">
              <a:rPr lang="en-US" smtClean="0">
                <a:solidFill>
                  <a:srgbClr val="FFFFFF"/>
                </a:solidFill>
              </a:rPr>
              <a:pPr/>
              <a:t>15</a:t>
            </a:fld>
            <a:endParaRPr lang="en-US" dirty="0">
              <a:solidFill>
                <a:srgbClr val="FFFFFF"/>
              </a:solidFill>
            </a:endParaRPr>
          </a:p>
        </p:txBody>
      </p:sp>
    </p:spTree>
    <p:extLst>
      <p:ext uri="{BB962C8B-B14F-4D97-AF65-F5344CB8AC3E}">
        <p14:creationId xmlns:p14="http://schemas.microsoft.com/office/powerpoint/2010/main" val="67641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9BF0-45D7-4A94-AA7D-C87418235E76}"/>
              </a:ext>
            </a:extLst>
          </p:cNvPr>
          <p:cNvSpPr>
            <a:spLocks noGrp="1"/>
          </p:cNvSpPr>
          <p:nvPr>
            <p:ph type="title"/>
          </p:nvPr>
        </p:nvSpPr>
        <p:spPr/>
        <p:txBody>
          <a:bodyPr/>
          <a:lstStyle/>
          <a:p>
            <a:r>
              <a:rPr lang="en-CA" dirty="0"/>
              <a:t>Discipline for Misconduct Involving Special Needs Students </a:t>
            </a:r>
          </a:p>
        </p:txBody>
      </p:sp>
      <p:sp>
        <p:nvSpPr>
          <p:cNvPr id="3" name="Content Placeholder 2">
            <a:extLst>
              <a:ext uri="{FF2B5EF4-FFF2-40B4-BE49-F238E27FC236}">
                <a16:creationId xmlns:a16="http://schemas.microsoft.com/office/drawing/2014/main" id="{3770FAB1-8E29-4304-840A-B93435334442}"/>
              </a:ext>
            </a:extLst>
          </p:cNvPr>
          <p:cNvSpPr>
            <a:spLocks noGrp="1"/>
          </p:cNvSpPr>
          <p:nvPr>
            <p:ph idx="1"/>
          </p:nvPr>
        </p:nvSpPr>
        <p:spPr/>
        <p:txBody>
          <a:bodyPr>
            <a:normAutofit fontScale="70000" lnSpcReduction="20000"/>
          </a:bodyPr>
          <a:lstStyle/>
          <a:p>
            <a:pPr marL="0" indent="0">
              <a:buNone/>
            </a:pPr>
            <a:r>
              <a:rPr lang="en-CA" sz="3700" i="1" dirty="0"/>
              <a:t>School Dist. No. 43 (Coquitlam) v CUPE, Local 561</a:t>
            </a:r>
            <a:r>
              <a:rPr lang="en-CA" sz="3700" dirty="0"/>
              <a:t>, </a:t>
            </a:r>
            <a:r>
              <a:rPr lang="fr-FR" sz="3700" dirty="0"/>
              <a:t>2017 CanLII 46492 (BC LA) </a:t>
            </a:r>
            <a:r>
              <a:rPr lang="en-CA" sz="3700" dirty="0"/>
              <a:t>(July 12, 2017, Sanderson)</a:t>
            </a:r>
          </a:p>
          <a:p>
            <a:pPr lvl="1"/>
            <a:r>
              <a:rPr lang="en-CA" sz="2900" dirty="0"/>
              <a:t>The </a:t>
            </a:r>
            <a:r>
              <a:rPr lang="en-CA" sz="2900" dirty="0" err="1"/>
              <a:t>Grievor</a:t>
            </a:r>
            <a:r>
              <a:rPr lang="en-CA" sz="2900" dirty="0"/>
              <a:t> was also found to have approached a key witness and asked her directly if she had reported the </a:t>
            </a:r>
            <a:r>
              <a:rPr lang="en-CA" sz="2900" dirty="0" err="1"/>
              <a:t>Grievor</a:t>
            </a:r>
            <a:r>
              <a:rPr lang="en-CA" sz="2900" dirty="0"/>
              <a:t> to the administration</a:t>
            </a:r>
          </a:p>
          <a:p>
            <a:pPr lvl="1"/>
            <a:r>
              <a:rPr lang="en-CA" sz="2900" dirty="0"/>
              <a:t>A 2 day suspension and letter of expectation were issued</a:t>
            </a:r>
          </a:p>
          <a:p>
            <a:pPr lvl="1"/>
            <a:r>
              <a:rPr lang="en-CA" sz="2900" dirty="0"/>
              <a:t>Both were upheld</a:t>
            </a:r>
          </a:p>
          <a:p>
            <a:pPr lvl="2"/>
            <a:r>
              <a:rPr lang="en-CA" dirty="0"/>
              <a:t>“Based on the foregoing, more severe discipline could reasonably have been implemented for the Grievor’s inappropriate behaviour towards the special needs students individually”</a:t>
            </a:r>
          </a:p>
          <a:p>
            <a:pPr lvl="2"/>
            <a:endParaRPr lang="en-CA" dirty="0"/>
          </a:p>
          <a:p>
            <a:pPr lvl="1"/>
            <a:endParaRPr lang="en-CA" dirty="0"/>
          </a:p>
          <a:p>
            <a:pPr lvl="1"/>
            <a:endParaRPr lang="en-CA" dirty="0"/>
          </a:p>
        </p:txBody>
      </p:sp>
      <p:sp>
        <p:nvSpPr>
          <p:cNvPr id="4" name="Slide Number Placeholder 3">
            <a:extLst>
              <a:ext uri="{FF2B5EF4-FFF2-40B4-BE49-F238E27FC236}">
                <a16:creationId xmlns:a16="http://schemas.microsoft.com/office/drawing/2014/main" id="{EDEE8521-85B2-46BF-AFB1-8B4016EF943B}"/>
              </a:ext>
            </a:extLst>
          </p:cNvPr>
          <p:cNvSpPr>
            <a:spLocks noGrp="1"/>
          </p:cNvSpPr>
          <p:nvPr>
            <p:ph type="sldNum" sz="quarter" idx="10"/>
          </p:nvPr>
        </p:nvSpPr>
        <p:spPr/>
        <p:txBody>
          <a:bodyPr/>
          <a:lstStyle/>
          <a:p>
            <a:fld id="{3C2759AE-BA43-4097-8E6F-70CEDDBB45A8}" type="slidenum">
              <a:rPr lang="en-US" smtClean="0">
                <a:solidFill>
                  <a:srgbClr val="FFFFFF"/>
                </a:solidFill>
              </a:rPr>
              <a:pPr/>
              <a:t>16</a:t>
            </a:fld>
            <a:endParaRPr lang="en-US" dirty="0">
              <a:solidFill>
                <a:srgbClr val="FFFFFF"/>
              </a:solidFill>
            </a:endParaRPr>
          </a:p>
        </p:txBody>
      </p:sp>
    </p:spTree>
    <p:extLst>
      <p:ext uri="{BB962C8B-B14F-4D97-AF65-F5344CB8AC3E}">
        <p14:creationId xmlns:p14="http://schemas.microsoft.com/office/powerpoint/2010/main" val="2254987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9BF0-45D7-4A94-AA7D-C87418235E76}"/>
              </a:ext>
            </a:extLst>
          </p:cNvPr>
          <p:cNvSpPr>
            <a:spLocks noGrp="1"/>
          </p:cNvSpPr>
          <p:nvPr>
            <p:ph type="title"/>
          </p:nvPr>
        </p:nvSpPr>
        <p:spPr/>
        <p:txBody>
          <a:bodyPr/>
          <a:lstStyle/>
          <a:p>
            <a:r>
              <a:rPr lang="en-CA" dirty="0"/>
              <a:t>Discipline for Misconduct Involving Special Needs Students </a:t>
            </a:r>
          </a:p>
        </p:txBody>
      </p:sp>
      <p:sp>
        <p:nvSpPr>
          <p:cNvPr id="3" name="Content Placeholder 2">
            <a:extLst>
              <a:ext uri="{FF2B5EF4-FFF2-40B4-BE49-F238E27FC236}">
                <a16:creationId xmlns:a16="http://schemas.microsoft.com/office/drawing/2014/main" id="{3770FAB1-8E29-4304-840A-B93435334442}"/>
              </a:ext>
            </a:extLst>
          </p:cNvPr>
          <p:cNvSpPr>
            <a:spLocks noGrp="1"/>
          </p:cNvSpPr>
          <p:nvPr>
            <p:ph idx="1"/>
          </p:nvPr>
        </p:nvSpPr>
        <p:spPr/>
        <p:txBody>
          <a:bodyPr>
            <a:normAutofit fontScale="85000" lnSpcReduction="10000"/>
          </a:bodyPr>
          <a:lstStyle/>
          <a:p>
            <a:pPr marL="0" indent="0">
              <a:buNone/>
            </a:pPr>
            <a:r>
              <a:rPr lang="en-CA" sz="3100" i="1" dirty="0"/>
              <a:t>School Dist. No. 43 (Coquitlam) v CUPE, Local 561</a:t>
            </a:r>
            <a:r>
              <a:rPr lang="en-CA" sz="3100" dirty="0"/>
              <a:t>, </a:t>
            </a:r>
            <a:r>
              <a:rPr lang="fr-FR" sz="3100" dirty="0"/>
              <a:t>2017 CanLII 46492 (BC LA) </a:t>
            </a:r>
            <a:r>
              <a:rPr lang="en-CA" sz="3100" dirty="0"/>
              <a:t>(July 12, 2017, Sanderson)</a:t>
            </a:r>
          </a:p>
          <a:p>
            <a:pPr lvl="2"/>
            <a:endParaRPr lang="en-CA" dirty="0"/>
          </a:p>
          <a:p>
            <a:pPr marL="914400" lvl="2" indent="0">
              <a:buNone/>
            </a:pPr>
            <a:r>
              <a:rPr lang="en-CA" dirty="0"/>
              <a:t>“The high standard of conduct applicable to teachers is equally applicable to all school district staff.  Teachers and other workers are expected to be role models.  They are in a position of trust and authority and are required to conduct themselves in a manner that does not erode the public’s trust in the school system.”</a:t>
            </a:r>
          </a:p>
          <a:p>
            <a:pPr lvl="2"/>
            <a:endParaRPr lang="en-CA" dirty="0"/>
          </a:p>
          <a:p>
            <a:pPr lvl="1"/>
            <a:endParaRPr lang="en-CA" dirty="0"/>
          </a:p>
          <a:p>
            <a:pPr lvl="1"/>
            <a:endParaRPr lang="en-CA" dirty="0"/>
          </a:p>
        </p:txBody>
      </p:sp>
      <p:sp>
        <p:nvSpPr>
          <p:cNvPr id="4" name="Slide Number Placeholder 3">
            <a:extLst>
              <a:ext uri="{FF2B5EF4-FFF2-40B4-BE49-F238E27FC236}">
                <a16:creationId xmlns:a16="http://schemas.microsoft.com/office/drawing/2014/main" id="{EDEE8521-85B2-46BF-AFB1-8B4016EF943B}"/>
              </a:ext>
            </a:extLst>
          </p:cNvPr>
          <p:cNvSpPr>
            <a:spLocks noGrp="1"/>
          </p:cNvSpPr>
          <p:nvPr>
            <p:ph type="sldNum" sz="quarter" idx="10"/>
          </p:nvPr>
        </p:nvSpPr>
        <p:spPr/>
        <p:txBody>
          <a:bodyPr/>
          <a:lstStyle/>
          <a:p>
            <a:fld id="{3C2759AE-BA43-4097-8E6F-70CEDDBB45A8}" type="slidenum">
              <a:rPr lang="en-US" smtClean="0">
                <a:solidFill>
                  <a:srgbClr val="FFFFFF"/>
                </a:solidFill>
              </a:rPr>
              <a:pPr/>
              <a:t>17</a:t>
            </a:fld>
            <a:endParaRPr lang="en-US" dirty="0">
              <a:solidFill>
                <a:srgbClr val="FFFFFF"/>
              </a:solidFill>
            </a:endParaRPr>
          </a:p>
        </p:txBody>
      </p:sp>
    </p:spTree>
    <p:extLst>
      <p:ext uri="{BB962C8B-B14F-4D97-AF65-F5344CB8AC3E}">
        <p14:creationId xmlns:p14="http://schemas.microsoft.com/office/powerpoint/2010/main" val="372772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Designated Early Childhood Educators</a:t>
            </a:r>
          </a:p>
        </p:txBody>
      </p:sp>
      <p:sp>
        <p:nvSpPr>
          <p:cNvPr id="5" name="Content Placeholder 4"/>
          <p:cNvSpPr>
            <a:spLocks noGrp="1"/>
          </p:cNvSpPr>
          <p:nvPr>
            <p:ph idx="4294967295"/>
          </p:nvPr>
        </p:nvSpPr>
        <p:spPr>
          <a:xfrm>
            <a:off x="0" y="827088"/>
            <a:ext cx="8756650" cy="3346450"/>
          </a:xfrm>
        </p:spPr>
        <p:txBody>
          <a:bodyPr>
            <a:normAutofit lnSpcReduction="10000"/>
          </a:bodyPr>
          <a:lstStyle/>
          <a:p>
            <a:pPr>
              <a:buNone/>
            </a:pPr>
            <a:r>
              <a:rPr lang="en-CA" sz="2600" i="1" dirty="0"/>
              <a:t>OECTA v Ontario (Education), </a:t>
            </a:r>
            <a:r>
              <a:rPr lang="en-CA" sz="2600" dirty="0"/>
              <a:t>2017 CanLII 68670 (ON LA) (Oct 13, 2017, Goodfellow) </a:t>
            </a:r>
          </a:p>
          <a:p>
            <a:pPr lvl="1"/>
            <a:r>
              <a:rPr lang="en-CA" sz="2400" dirty="0"/>
              <a:t>Within the Full-Day Kindergarten (FDK) context</a:t>
            </a:r>
          </a:p>
          <a:p>
            <a:pPr lvl="1"/>
            <a:r>
              <a:rPr lang="en-CA" sz="2400" dirty="0"/>
              <a:t>Practice of scheduling DECE breaks during instructional time allegedly violated “team-based” concept</a:t>
            </a:r>
          </a:p>
          <a:p>
            <a:pPr marL="914400" lvl="2" indent="0">
              <a:buNone/>
            </a:pPr>
            <a:r>
              <a:rPr lang="en-CA" sz="1800" dirty="0"/>
              <a:t>Education Act s. 264.1 – “duty to co-ordinate…planning for and providing education to [and] observing, monitoring and assessing the development of pupils… </a:t>
            </a:r>
          </a:p>
          <a:p>
            <a:pPr lvl="1"/>
            <a:endParaRPr lang="en-CA" sz="2400" dirty="0"/>
          </a:p>
          <a:p>
            <a:pPr lvl="1"/>
            <a:endParaRPr lang="en-CA"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Designated Early Childhood Educators</a:t>
            </a:r>
          </a:p>
        </p:txBody>
      </p:sp>
      <p:sp>
        <p:nvSpPr>
          <p:cNvPr id="5" name="Content Placeholder 4"/>
          <p:cNvSpPr>
            <a:spLocks noGrp="1"/>
          </p:cNvSpPr>
          <p:nvPr>
            <p:ph idx="1"/>
          </p:nvPr>
        </p:nvSpPr>
        <p:spPr/>
        <p:txBody>
          <a:bodyPr>
            <a:normAutofit fontScale="85000" lnSpcReduction="20000"/>
          </a:bodyPr>
          <a:lstStyle/>
          <a:p>
            <a:pPr>
              <a:buNone/>
            </a:pPr>
            <a:r>
              <a:rPr lang="en-CA" sz="3100" i="1" dirty="0"/>
              <a:t>OECTA v Ontario (Education), </a:t>
            </a:r>
            <a:r>
              <a:rPr lang="en-CA" sz="3100" dirty="0"/>
              <a:t>2017 CanLII 68670 (ON LA) (Oct 13, 2017, Goodfellow) </a:t>
            </a:r>
          </a:p>
          <a:p>
            <a:pPr lvl="1"/>
            <a:r>
              <a:rPr lang="en-CA" sz="2400" dirty="0"/>
              <a:t>“Central” arbitration process invoked</a:t>
            </a:r>
          </a:p>
          <a:p>
            <a:pPr lvl="1"/>
            <a:r>
              <a:rPr lang="en-CA" sz="2400" dirty="0"/>
              <a:t>OECTA maintained that the FDK “team” was the functional equivalent” of the teacher in other contexts, relying on MOE policies/guidelines concerning FDK delivery</a:t>
            </a:r>
          </a:p>
          <a:p>
            <a:pPr lvl="1"/>
            <a:r>
              <a:rPr lang="en-CA" sz="2400" dirty="0"/>
              <a:t>Delivery of instruction by FDK teachers alone did not qualify as “instructional time”</a:t>
            </a:r>
            <a:r>
              <a:rPr lang="en-CA" i="1" dirty="0"/>
              <a:t> </a:t>
            </a:r>
          </a:p>
          <a:p>
            <a:pPr lvl="1"/>
            <a:r>
              <a:rPr lang="en-CA" sz="2400" i="1" dirty="0"/>
              <a:t>Windsor-Essex Catholic DSB and OECTA (Surdykowski)</a:t>
            </a: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323852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This Morning’s Agenda</a:t>
            </a:r>
          </a:p>
        </p:txBody>
      </p:sp>
      <p:sp>
        <p:nvSpPr>
          <p:cNvPr id="5" name="Content Placeholder 4"/>
          <p:cNvSpPr>
            <a:spLocks noGrp="1"/>
          </p:cNvSpPr>
          <p:nvPr>
            <p:ph idx="1"/>
          </p:nvPr>
        </p:nvSpPr>
        <p:spPr/>
        <p:txBody>
          <a:bodyPr>
            <a:normAutofit fontScale="47500" lnSpcReduction="20000"/>
          </a:bodyPr>
          <a:lstStyle/>
          <a:p>
            <a:r>
              <a:rPr lang="en-CA" sz="2500" i="1" dirty="0"/>
              <a:t>Charter</a:t>
            </a:r>
            <a:r>
              <a:rPr lang="en-CA" sz="2500" dirty="0"/>
              <a:t> case law</a:t>
            </a:r>
          </a:p>
          <a:p>
            <a:r>
              <a:rPr lang="en-CA" sz="2500" dirty="0">
                <a:solidFill>
                  <a:schemeClr val="tx1"/>
                </a:solidFill>
              </a:rPr>
              <a:t>First Nations/Indigenous Employee Issues</a:t>
            </a:r>
            <a:endParaRPr lang="en-CA" sz="2500" dirty="0">
              <a:solidFill>
                <a:schemeClr val="tx1"/>
              </a:solidFill>
              <a:highlight>
                <a:srgbClr val="FFFF00"/>
              </a:highlight>
            </a:endParaRPr>
          </a:p>
          <a:p>
            <a:r>
              <a:rPr lang="en-CA" sz="2500" dirty="0">
                <a:solidFill>
                  <a:schemeClr val="tx1"/>
                </a:solidFill>
              </a:rPr>
              <a:t>Freedom of Religion and Union Membership</a:t>
            </a:r>
          </a:p>
          <a:p>
            <a:r>
              <a:rPr lang="en-CA" sz="2500" dirty="0">
                <a:solidFill>
                  <a:schemeClr val="tx1"/>
                </a:solidFill>
              </a:rPr>
              <a:t>Work Refusals and Violent Students</a:t>
            </a:r>
          </a:p>
          <a:p>
            <a:r>
              <a:rPr lang="en-CA" sz="2500" dirty="0">
                <a:solidFill>
                  <a:schemeClr val="tx1"/>
                </a:solidFill>
              </a:rPr>
              <a:t>Discipline for Misconduct Involving Special Needs Students </a:t>
            </a:r>
          </a:p>
          <a:p>
            <a:r>
              <a:rPr lang="en-CA" sz="2500" dirty="0">
                <a:solidFill>
                  <a:schemeClr val="tx1"/>
                </a:solidFill>
              </a:rPr>
              <a:t>Designated Early Childhood Educators</a:t>
            </a:r>
          </a:p>
          <a:p>
            <a:r>
              <a:rPr lang="en-CA" sz="2500" dirty="0">
                <a:solidFill>
                  <a:schemeClr val="tx1"/>
                </a:solidFill>
              </a:rPr>
              <a:t>Resignation</a:t>
            </a:r>
          </a:p>
          <a:p>
            <a:r>
              <a:rPr lang="en-CA" sz="2500" dirty="0">
                <a:solidFill>
                  <a:schemeClr val="tx1"/>
                </a:solidFill>
              </a:rPr>
              <a:t>Retiring Gratuities and Con Ed Work</a:t>
            </a:r>
          </a:p>
          <a:p>
            <a:r>
              <a:rPr lang="en-CA" sz="2500" dirty="0">
                <a:solidFill>
                  <a:schemeClr val="tx1"/>
                </a:solidFill>
              </a:rPr>
              <a:t>Support Staff Vacation</a:t>
            </a:r>
          </a:p>
          <a:p>
            <a:r>
              <a:rPr lang="en-CA" sz="2500" dirty="0">
                <a:solidFill>
                  <a:schemeClr val="tx1"/>
                </a:solidFill>
              </a:rPr>
              <a:t>Procedure – Ability to Withdraw Grievance</a:t>
            </a:r>
          </a:p>
          <a:p>
            <a:r>
              <a:rPr lang="en-CA" sz="2500" dirty="0">
                <a:solidFill>
                  <a:schemeClr val="tx1"/>
                </a:solidFill>
              </a:rPr>
              <a:t>Pro-Rating Vacation and Sick Leave</a:t>
            </a:r>
          </a:p>
          <a:p>
            <a:r>
              <a:rPr lang="en-CA" sz="2500" dirty="0">
                <a:solidFill>
                  <a:schemeClr val="tx1"/>
                </a:solidFill>
              </a:rPr>
              <a:t>Allocation of Sick Leave Credits</a:t>
            </a:r>
          </a:p>
          <a:p>
            <a:r>
              <a:rPr lang="en-CA" sz="2500" dirty="0">
                <a:solidFill>
                  <a:schemeClr val="tx1"/>
                </a:solidFill>
              </a:rPr>
              <a:t>Status During a Layoff</a:t>
            </a:r>
          </a:p>
          <a:p>
            <a:r>
              <a:rPr lang="en-CA" sz="2500" dirty="0">
                <a:solidFill>
                  <a:schemeClr val="tx1"/>
                </a:solidFill>
              </a:rPr>
              <a:t>Attendance Management Guidelines </a:t>
            </a:r>
          </a:p>
          <a:p>
            <a:r>
              <a:rPr lang="en-CA" sz="2500" dirty="0">
                <a:solidFill>
                  <a:schemeClr val="tx1"/>
                </a:solidFill>
              </a:rPr>
              <a:t>The “</a:t>
            </a:r>
            <a:r>
              <a:rPr lang="en-CA" sz="2500" i="1" dirty="0">
                <a:solidFill>
                  <a:schemeClr val="tx1"/>
                </a:solidFill>
              </a:rPr>
              <a:t>Void Ab Initio </a:t>
            </a:r>
            <a:r>
              <a:rPr lang="en-CA" sz="2500" dirty="0">
                <a:solidFill>
                  <a:schemeClr val="tx1"/>
                </a:solidFill>
              </a:rPr>
              <a:t>Doctrine”</a:t>
            </a:r>
          </a:p>
          <a:p>
            <a:endParaRPr lang="en-CA" sz="2400" dirty="0">
              <a:solidFill>
                <a:schemeClr val="tx1"/>
              </a:solidFill>
            </a:endParaRPr>
          </a:p>
          <a:p>
            <a:endParaRPr lang="en-CA" sz="2400" dirty="0"/>
          </a:p>
          <a:p>
            <a:endParaRPr lang="en-CA" sz="2400" dirty="0"/>
          </a:p>
          <a:p>
            <a:endParaRPr lang="en-CA" sz="2400" dirty="0"/>
          </a:p>
          <a:p>
            <a:endParaRPr lang="en-CA" sz="2400" dirty="0"/>
          </a:p>
          <a:p>
            <a:pPr lvl="1"/>
            <a:endParaRPr lang="en-CA"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Designated Early Childhood Educators</a:t>
            </a:r>
          </a:p>
        </p:txBody>
      </p:sp>
      <p:sp>
        <p:nvSpPr>
          <p:cNvPr id="5" name="Content Placeholder 4"/>
          <p:cNvSpPr>
            <a:spLocks noGrp="1"/>
          </p:cNvSpPr>
          <p:nvPr>
            <p:ph idx="1"/>
          </p:nvPr>
        </p:nvSpPr>
        <p:spPr/>
        <p:txBody>
          <a:bodyPr>
            <a:normAutofit lnSpcReduction="10000"/>
          </a:bodyPr>
          <a:lstStyle/>
          <a:p>
            <a:pPr>
              <a:buNone/>
            </a:pPr>
            <a:r>
              <a:rPr lang="en-CA" i="1" dirty="0"/>
              <a:t>OECTA v Ontario (Education), </a:t>
            </a:r>
            <a:r>
              <a:rPr lang="en-CA" dirty="0"/>
              <a:t>2017 CanLII 68670 (ON LA) (Oct 13, 2017, Goodfellow) </a:t>
            </a:r>
          </a:p>
          <a:p>
            <a:pPr lvl="1"/>
            <a:r>
              <a:rPr lang="en-CA" sz="2400" dirty="0"/>
              <a:t>Arbitrator observes the onus is on OECTA to prove the restriction in management’s rights</a:t>
            </a:r>
          </a:p>
          <a:p>
            <a:pPr lvl="1"/>
            <a:r>
              <a:rPr lang="en-CA" sz="2400" i="1" dirty="0"/>
              <a:t>Nothing</a:t>
            </a:r>
            <a:r>
              <a:rPr lang="en-CA" sz="2400" dirty="0"/>
              <a:t> says DECEs must be present at all times</a:t>
            </a:r>
          </a:p>
          <a:p>
            <a:pPr lvl="1"/>
            <a:r>
              <a:rPr lang="en-CA" sz="2400" dirty="0"/>
              <a:t>Pre-legislative MOE PPMs were irrelevant and unconvincing – “side by side” ≠ “joined at the hip”</a:t>
            </a:r>
          </a:p>
          <a:p>
            <a:pPr lvl="1"/>
            <a:endParaRPr lang="en-CA" sz="2200" dirty="0"/>
          </a:p>
        </p:txBody>
      </p:sp>
    </p:spTree>
    <p:extLst>
      <p:ext uri="{BB962C8B-B14F-4D97-AF65-F5344CB8AC3E}">
        <p14:creationId xmlns:p14="http://schemas.microsoft.com/office/powerpoint/2010/main" val="823273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Designated Early Childhood Educators</a:t>
            </a:r>
          </a:p>
        </p:txBody>
      </p:sp>
      <p:sp>
        <p:nvSpPr>
          <p:cNvPr id="5" name="Content Placeholder 4"/>
          <p:cNvSpPr>
            <a:spLocks noGrp="1"/>
          </p:cNvSpPr>
          <p:nvPr>
            <p:ph idx="1"/>
          </p:nvPr>
        </p:nvSpPr>
        <p:spPr/>
        <p:txBody>
          <a:bodyPr>
            <a:normAutofit fontScale="92500"/>
          </a:bodyPr>
          <a:lstStyle/>
          <a:p>
            <a:pPr>
              <a:buNone/>
            </a:pPr>
            <a:r>
              <a:rPr lang="en-CA" sz="2800" i="1" dirty="0"/>
              <a:t>OECTA v Ontario (Education), </a:t>
            </a:r>
            <a:r>
              <a:rPr lang="en-CA" sz="2800" dirty="0"/>
              <a:t>2017 CanLII 68670 (ON LA) (Oct 13, 2017, Goodfellow) </a:t>
            </a:r>
          </a:p>
          <a:p>
            <a:pPr lvl="1"/>
            <a:r>
              <a:rPr lang="en-CA" sz="2400" dirty="0"/>
              <a:t>Arbitrator rejects OECTA’s “functional equivalence” theory:</a:t>
            </a:r>
          </a:p>
          <a:p>
            <a:pPr lvl="2"/>
            <a:r>
              <a:rPr lang="en-CA" sz="1900" dirty="0"/>
              <a:t>As I see it, “functional equivalence” is a theory, described as an inference, chasing a result, that is nowhere provided for. What is needed is not “</a:t>
            </a:r>
            <a:r>
              <a:rPr lang="en-CA" sz="1900" i="1" dirty="0"/>
              <a:t>functional </a:t>
            </a:r>
            <a:r>
              <a:rPr lang="en-CA" sz="1900" dirty="0"/>
              <a:t>equivalence” but </a:t>
            </a:r>
            <a:r>
              <a:rPr lang="en-CA" sz="1900" i="1" dirty="0"/>
              <a:t>legal </a:t>
            </a:r>
            <a:r>
              <a:rPr lang="en-CA" sz="1900" dirty="0"/>
              <a:t>equivalence – something that would convey a clear legislative intent that ECEs and teachers are to be </a:t>
            </a:r>
            <a:r>
              <a:rPr lang="en-CA" sz="1900" i="1" dirty="0"/>
              <a:t>treated the same</a:t>
            </a:r>
            <a:r>
              <a:rPr lang="en-CA" sz="1900" dirty="0"/>
              <a:t> in respect of school boards’ 300 minute “instructional program” obligations, and that something is not there.</a:t>
            </a:r>
          </a:p>
          <a:p>
            <a:pPr lvl="1"/>
            <a:endParaRPr lang="en-CA" sz="2200" dirty="0"/>
          </a:p>
        </p:txBody>
      </p:sp>
    </p:spTree>
    <p:extLst>
      <p:ext uri="{BB962C8B-B14F-4D97-AF65-F5344CB8AC3E}">
        <p14:creationId xmlns:p14="http://schemas.microsoft.com/office/powerpoint/2010/main" val="682394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Resignation</a:t>
            </a:r>
          </a:p>
        </p:txBody>
      </p:sp>
      <p:sp>
        <p:nvSpPr>
          <p:cNvPr id="5" name="Content Placeholder 4"/>
          <p:cNvSpPr>
            <a:spLocks noGrp="1"/>
          </p:cNvSpPr>
          <p:nvPr>
            <p:ph idx="1"/>
          </p:nvPr>
        </p:nvSpPr>
        <p:spPr/>
        <p:txBody>
          <a:bodyPr>
            <a:normAutofit/>
          </a:bodyPr>
          <a:lstStyle/>
          <a:p>
            <a:pPr>
              <a:buNone/>
            </a:pPr>
            <a:r>
              <a:rPr lang="en-CA" i="1" dirty="0"/>
              <a:t>Peel DSB v OSSTF </a:t>
            </a:r>
            <a:r>
              <a:rPr lang="fr-FR" i="1" dirty="0"/>
              <a:t>District 19</a:t>
            </a:r>
            <a:r>
              <a:rPr lang="fr-FR" dirty="0"/>
              <a:t>, 2018 CanLII 3049 (ON LA)</a:t>
            </a:r>
            <a:r>
              <a:rPr lang="en-CA" dirty="0"/>
              <a:t> (Jan 26, 2018, Knopf)</a:t>
            </a:r>
          </a:p>
          <a:p>
            <a:pPr lvl="1"/>
            <a:r>
              <a:rPr lang="en-CA" sz="2200" dirty="0"/>
              <a:t>Subjective and objective factors are considered</a:t>
            </a:r>
          </a:p>
          <a:p>
            <a:pPr lvl="1"/>
            <a:r>
              <a:rPr lang="en-CA" sz="2200" dirty="0"/>
              <a:t>What is the impact of a psychiatric condition </a:t>
            </a:r>
          </a:p>
          <a:p>
            <a:pPr lvl="1"/>
            <a:r>
              <a:rPr lang="en-CA" sz="2200" dirty="0"/>
              <a:t>“Incapacity” need not be demonstrated by </a:t>
            </a:r>
            <a:r>
              <a:rPr lang="en-CA" sz="2200" dirty="0" err="1"/>
              <a:t>grievor</a:t>
            </a:r>
            <a:endParaRPr lang="en-CA" sz="2200" dirty="0"/>
          </a:p>
          <a:p>
            <a:pPr lvl="1"/>
            <a:r>
              <a:rPr lang="en-CA" sz="2200" dirty="0"/>
              <a:t>“Consideration of all factors” creates uncertainty</a:t>
            </a:r>
            <a:endParaRPr lang="en-CA" sz="2400" dirty="0"/>
          </a:p>
          <a:p>
            <a:pPr marL="460375" lvl="1" indent="0">
              <a:buNone/>
            </a:pPr>
            <a:endParaRPr lang="en-CA" sz="2200" dirty="0"/>
          </a:p>
        </p:txBody>
      </p:sp>
    </p:spTree>
    <p:extLst>
      <p:ext uri="{BB962C8B-B14F-4D97-AF65-F5344CB8AC3E}">
        <p14:creationId xmlns:p14="http://schemas.microsoft.com/office/powerpoint/2010/main" val="208188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Resignation</a:t>
            </a:r>
          </a:p>
        </p:txBody>
      </p:sp>
      <p:sp>
        <p:nvSpPr>
          <p:cNvPr id="5" name="Content Placeholder 4"/>
          <p:cNvSpPr>
            <a:spLocks noGrp="1"/>
          </p:cNvSpPr>
          <p:nvPr>
            <p:ph idx="1"/>
          </p:nvPr>
        </p:nvSpPr>
        <p:spPr/>
        <p:txBody>
          <a:bodyPr>
            <a:normAutofit fontScale="92500" lnSpcReduction="10000"/>
          </a:bodyPr>
          <a:lstStyle/>
          <a:p>
            <a:pPr>
              <a:buNone/>
            </a:pPr>
            <a:r>
              <a:rPr lang="en-CA" sz="2800" i="1" dirty="0"/>
              <a:t>Peel DSB v OSSTF </a:t>
            </a:r>
            <a:r>
              <a:rPr lang="fr-FR" sz="2800" i="1" dirty="0"/>
              <a:t>District 19,</a:t>
            </a:r>
            <a:r>
              <a:rPr lang="fr-FR" sz="2800" dirty="0"/>
              <a:t> 2018 CanLII 3049 (ON LA)</a:t>
            </a:r>
            <a:r>
              <a:rPr lang="en-CA" sz="2800" dirty="0"/>
              <a:t> (Jan 26, 2018, Knopf)</a:t>
            </a:r>
          </a:p>
          <a:p>
            <a:pPr lvl="1"/>
            <a:r>
              <a:rPr lang="en-CA" sz="2200" dirty="0" err="1"/>
              <a:t>Grievor</a:t>
            </a:r>
            <a:r>
              <a:rPr lang="en-CA" sz="2200" dirty="0"/>
              <a:t> experienced recurrent absences due to anxiety</a:t>
            </a:r>
          </a:p>
          <a:p>
            <a:pPr lvl="1"/>
            <a:r>
              <a:rPr lang="en-CA" sz="2200" dirty="0"/>
              <a:t>Upon RTW following father’s death, misunderstanding over expectations regarding “perfect” attendance going forward</a:t>
            </a:r>
          </a:p>
          <a:p>
            <a:pPr lvl="1"/>
            <a:r>
              <a:rPr lang="en-CA" sz="2200" dirty="0" err="1"/>
              <a:t>Grievor</a:t>
            </a:r>
            <a:r>
              <a:rPr lang="en-CA" sz="2200" dirty="0"/>
              <a:t> determined he would be better off as an OT, was “forced” to resign to get on the roster </a:t>
            </a:r>
          </a:p>
          <a:p>
            <a:pPr lvl="1"/>
            <a:r>
              <a:rPr lang="en-CA" sz="2200" dirty="0"/>
              <a:t>In fact, other options were available, and no coercion was applied</a:t>
            </a:r>
          </a:p>
          <a:p>
            <a:pPr lvl="1"/>
            <a:endParaRPr lang="en-CA" sz="2200" dirty="0"/>
          </a:p>
          <a:p>
            <a:pPr lvl="1"/>
            <a:endParaRPr lang="en-CA" sz="2200" dirty="0"/>
          </a:p>
        </p:txBody>
      </p:sp>
    </p:spTree>
    <p:extLst>
      <p:ext uri="{BB962C8B-B14F-4D97-AF65-F5344CB8AC3E}">
        <p14:creationId xmlns:p14="http://schemas.microsoft.com/office/powerpoint/2010/main" val="1782561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Resignation</a:t>
            </a:r>
          </a:p>
        </p:txBody>
      </p:sp>
      <p:sp>
        <p:nvSpPr>
          <p:cNvPr id="5" name="Content Placeholder 4"/>
          <p:cNvSpPr>
            <a:spLocks noGrp="1"/>
          </p:cNvSpPr>
          <p:nvPr>
            <p:ph idx="1"/>
          </p:nvPr>
        </p:nvSpPr>
        <p:spPr/>
        <p:txBody>
          <a:bodyPr>
            <a:normAutofit/>
          </a:bodyPr>
          <a:lstStyle/>
          <a:p>
            <a:pPr>
              <a:buNone/>
            </a:pPr>
            <a:r>
              <a:rPr lang="en-CA" i="1" dirty="0"/>
              <a:t>Peel DSB v OSSTF </a:t>
            </a:r>
            <a:r>
              <a:rPr lang="fr-FR" i="1" dirty="0"/>
              <a:t>District 19</a:t>
            </a:r>
            <a:r>
              <a:rPr lang="fr-FR" dirty="0"/>
              <a:t>, 2018 CanLII 3049 (ON LA)</a:t>
            </a:r>
            <a:r>
              <a:rPr lang="en-CA" dirty="0"/>
              <a:t> (Jan 26, 2018, Knopf)</a:t>
            </a:r>
          </a:p>
          <a:p>
            <a:pPr lvl="1"/>
            <a:r>
              <a:rPr lang="en-CA" sz="2200" dirty="0"/>
              <a:t>During the summer, </a:t>
            </a:r>
            <a:r>
              <a:rPr lang="en-CA" sz="2200" dirty="0" err="1"/>
              <a:t>Grievor</a:t>
            </a:r>
            <a:r>
              <a:rPr lang="en-CA" sz="2200" dirty="0"/>
              <a:t> writes lucid (misinformed) letter of resignation</a:t>
            </a:r>
          </a:p>
          <a:p>
            <a:pPr lvl="1"/>
            <a:r>
              <a:rPr lang="en-CA" sz="2200" dirty="0"/>
              <a:t>Arbitrator holds Board had no obligations to resist</a:t>
            </a:r>
          </a:p>
          <a:p>
            <a:pPr lvl="1"/>
            <a:r>
              <a:rPr lang="en-CA" sz="2200" dirty="0"/>
              <a:t>Inadvisability did not negate intention</a:t>
            </a:r>
          </a:p>
          <a:p>
            <a:pPr lvl="1"/>
            <a:r>
              <a:rPr lang="en-CA" sz="2200" dirty="0"/>
              <a:t>Resignation letter held to be enforceable</a:t>
            </a:r>
          </a:p>
        </p:txBody>
      </p:sp>
    </p:spTree>
    <p:extLst>
      <p:ext uri="{BB962C8B-B14F-4D97-AF65-F5344CB8AC3E}">
        <p14:creationId xmlns:p14="http://schemas.microsoft.com/office/powerpoint/2010/main" val="402123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Retiring Gratuities and Con Ed Work</a:t>
            </a:r>
          </a:p>
        </p:txBody>
      </p:sp>
      <p:sp>
        <p:nvSpPr>
          <p:cNvPr id="5" name="Content Placeholder 4"/>
          <p:cNvSpPr>
            <a:spLocks noGrp="1"/>
          </p:cNvSpPr>
          <p:nvPr>
            <p:ph idx="1"/>
          </p:nvPr>
        </p:nvSpPr>
        <p:spPr/>
        <p:txBody>
          <a:bodyPr>
            <a:normAutofit fontScale="92500" lnSpcReduction="20000"/>
          </a:bodyPr>
          <a:lstStyle/>
          <a:p>
            <a:pPr>
              <a:buNone/>
            </a:pPr>
            <a:r>
              <a:rPr lang="en-CA" sz="3000" i="1" dirty="0"/>
              <a:t>Avon Maitland DSB v OSSTF District 8</a:t>
            </a:r>
            <a:r>
              <a:rPr lang="en-CA" sz="3000" dirty="0"/>
              <a:t>, 2017 CanLII 74316 (Nov 6, 2017, Hayes) </a:t>
            </a:r>
            <a:r>
              <a:rPr lang="en-CA" sz="2800" dirty="0"/>
              <a:t> </a:t>
            </a:r>
          </a:p>
          <a:p>
            <a:pPr lvl="1"/>
            <a:r>
              <a:rPr lang="en-CA" sz="2200" dirty="0" err="1"/>
              <a:t>Grievor</a:t>
            </a:r>
            <a:r>
              <a:rPr lang="en-CA" sz="2200" dirty="0"/>
              <a:t> employed initially by former Huron County Board as Con Ed teacher for 2.8 years</a:t>
            </a:r>
          </a:p>
          <a:p>
            <a:pPr lvl="1"/>
            <a:r>
              <a:rPr lang="en-CA" sz="2200" dirty="0"/>
              <a:t>Became permanent in 2000, awarded “0” years of service</a:t>
            </a:r>
          </a:p>
          <a:p>
            <a:pPr lvl="1"/>
            <a:r>
              <a:rPr lang="en-CA" sz="2200" dirty="0"/>
              <a:t>Subsequent contract recognized her 2.8 years for grid placement</a:t>
            </a:r>
          </a:p>
          <a:p>
            <a:pPr lvl="1"/>
            <a:r>
              <a:rPr lang="en-CA" sz="2200" dirty="0"/>
              <a:t>Gratuity entitlement frozen by statute effective Aug 31, 2012</a:t>
            </a:r>
          </a:p>
          <a:p>
            <a:pPr lvl="1"/>
            <a:r>
              <a:rPr lang="en-CA" sz="2200" dirty="0"/>
              <a:t>Did her years as a Con Ed Instructor count towards gratuity?</a:t>
            </a:r>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1517059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Retiring Gratuities and Con Ed Work</a:t>
            </a:r>
          </a:p>
        </p:txBody>
      </p:sp>
      <p:sp>
        <p:nvSpPr>
          <p:cNvPr id="5" name="Content Placeholder 4"/>
          <p:cNvSpPr>
            <a:spLocks noGrp="1"/>
          </p:cNvSpPr>
          <p:nvPr>
            <p:ph idx="1"/>
          </p:nvPr>
        </p:nvSpPr>
        <p:spPr/>
        <p:txBody>
          <a:bodyPr>
            <a:normAutofit lnSpcReduction="10000"/>
          </a:bodyPr>
          <a:lstStyle/>
          <a:p>
            <a:pPr>
              <a:buNone/>
            </a:pPr>
            <a:r>
              <a:rPr lang="en-CA" sz="2800" i="1" dirty="0"/>
              <a:t>Avon Maitland DSB v OSSTF District 8</a:t>
            </a:r>
            <a:r>
              <a:rPr lang="en-CA" sz="2800" dirty="0"/>
              <a:t>, 2017 CanLII 74316 (Nov 6, 2017, Hayes)  </a:t>
            </a:r>
          </a:p>
          <a:p>
            <a:pPr lvl="1"/>
            <a:r>
              <a:rPr lang="en-CA" sz="2200" dirty="0"/>
              <a:t>The applicable collective agreements had excluded teachers from gratuity</a:t>
            </a:r>
          </a:p>
          <a:p>
            <a:pPr lvl="1"/>
            <a:r>
              <a:rPr lang="en-CA" sz="2200" dirty="0"/>
              <a:t>As of August, 2013, the collective agreement provided:</a:t>
            </a:r>
          </a:p>
          <a:p>
            <a:pPr lvl="2">
              <a:lnSpc>
                <a:spcPct val="110000"/>
              </a:lnSpc>
            </a:pPr>
            <a:r>
              <a:rPr lang="en-CA" sz="1700" dirty="0"/>
              <a:t>Teachers who were hired to teach in Huron County secondary schools prior to September 30, 1998 </a:t>
            </a:r>
            <a:r>
              <a:rPr lang="en-CA" sz="1700" u="sng" dirty="0"/>
              <a:t>shall be entitled </a:t>
            </a:r>
            <a:r>
              <a:rPr lang="en-CA" sz="1700" dirty="0"/>
              <a:t>to a Severance Payment in accordance with Article 14 and Appendix B</a:t>
            </a: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3587350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Retiring Gratuities and Con Ed Work</a:t>
            </a:r>
          </a:p>
        </p:txBody>
      </p:sp>
      <p:sp>
        <p:nvSpPr>
          <p:cNvPr id="5" name="Content Placeholder 4"/>
          <p:cNvSpPr>
            <a:spLocks noGrp="1"/>
          </p:cNvSpPr>
          <p:nvPr>
            <p:ph idx="1"/>
          </p:nvPr>
        </p:nvSpPr>
        <p:spPr/>
        <p:txBody>
          <a:bodyPr>
            <a:normAutofit fontScale="77500" lnSpcReduction="20000"/>
          </a:bodyPr>
          <a:lstStyle/>
          <a:p>
            <a:pPr>
              <a:lnSpc>
                <a:spcPct val="120000"/>
              </a:lnSpc>
              <a:buNone/>
            </a:pPr>
            <a:r>
              <a:rPr lang="en-CA" sz="3600" i="1" dirty="0"/>
              <a:t>Avon Maitland DSB v OSSTF District 8</a:t>
            </a:r>
            <a:r>
              <a:rPr lang="en-CA" sz="3600" dirty="0"/>
              <a:t>, 2017 CanLII 74316 (Nov 6, 2017, Hayes) </a:t>
            </a:r>
            <a:r>
              <a:rPr lang="en-CA" sz="2800" dirty="0"/>
              <a:t> </a:t>
            </a:r>
          </a:p>
          <a:p>
            <a:pPr>
              <a:lnSpc>
                <a:spcPct val="120000"/>
              </a:lnSpc>
              <a:buNone/>
            </a:pPr>
            <a:r>
              <a:rPr lang="en-CA" sz="2800" dirty="0"/>
              <a:t>•   Arbitrator rejects claim for credit for Con Ed years:</a:t>
            </a:r>
            <a:endParaRPr lang="en-CA" dirty="0"/>
          </a:p>
          <a:p>
            <a:pPr marL="460375" lvl="1" indent="0">
              <a:buNone/>
            </a:pPr>
            <a:r>
              <a:rPr lang="en-CA" dirty="0"/>
              <a:t>“The parties could not have intended to entitle the Grievor to participate in the very plan from which she had been excluded while employed by the Huron Board.  With respect, it appears plain that the general approach taken by the parties was to preserve existing rights at the time that the Huron and Perth Boards merged - not to extend such rights to teachers who hadn’t previously had them.” </a:t>
            </a:r>
            <a:endParaRPr lang="en-CA" sz="2400" dirty="0"/>
          </a:p>
          <a:p>
            <a:pPr lvl="1"/>
            <a:endParaRPr lang="en-CA" sz="2200" dirty="0"/>
          </a:p>
        </p:txBody>
      </p:sp>
    </p:spTree>
    <p:extLst>
      <p:ext uri="{BB962C8B-B14F-4D97-AF65-F5344CB8AC3E}">
        <p14:creationId xmlns:p14="http://schemas.microsoft.com/office/powerpoint/2010/main" val="3063773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Support Staff Vacation</a:t>
            </a:r>
          </a:p>
        </p:txBody>
      </p:sp>
      <p:sp>
        <p:nvSpPr>
          <p:cNvPr id="5" name="Content Placeholder 4"/>
          <p:cNvSpPr>
            <a:spLocks noGrp="1"/>
          </p:cNvSpPr>
          <p:nvPr>
            <p:ph idx="1"/>
          </p:nvPr>
        </p:nvSpPr>
        <p:spPr/>
        <p:txBody>
          <a:bodyPr>
            <a:normAutofit fontScale="92500"/>
          </a:bodyPr>
          <a:lstStyle/>
          <a:p>
            <a:pPr marL="0" indent="0">
              <a:buNone/>
            </a:pPr>
            <a:r>
              <a:rPr lang="en-CA" sz="3000" i="1" dirty="0"/>
              <a:t>School Dist. No. 43 (Coquitlam) v CUPE Local 561</a:t>
            </a:r>
            <a:r>
              <a:rPr lang="en-CA" sz="3000" dirty="0"/>
              <a:t>, 2017 CanLII 79316 (BC LA) (Oct 11, 2017, </a:t>
            </a:r>
            <a:r>
              <a:rPr lang="en-CA" sz="3000" dirty="0" err="1"/>
              <a:t>Skratek</a:t>
            </a:r>
            <a:r>
              <a:rPr lang="en-CA" sz="3000" dirty="0"/>
              <a:t>)</a:t>
            </a:r>
          </a:p>
          <a:p>
            <a:r>
              <a:rPr lang="en-CA" sz="2200" dirty="0"/>
              <a:t>Ten month employees with 5+ years of service could take vacation during the school year, but “no more often than once every two years” </a:t>
            </a:r>
          </a:p>
          <a:p>
            <a:r>
              <a:rPr lang="en-CA" sz="2200" dirty="0"/>
              <a:t>What did this mean for an employee who took in-year vacation in June of 2014? </a:t>
            </a:r>
          </a:p>
          <a:p>
            <a:r>
              <a:rPr lang="en-CA" sz="2200" dirty="0"/>
              <a:t>Was the entitlement “every other (school) year” or “with a minimum of two years between  such vacations”</a:t>
            </a:r>
          </a:p>
        </p:txBody>
      </p:sp>
    </p:spTree>
    <p:extLst>
      <p:ext uri="{BB962C8B-B14F-4D97-AF65-F5344CB8AC3E}">
        <p14:creationId xmlns:p14="http://schemas.microsoft.com/office/powerpoint/2010/main" val="1537093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Support Staff Vacation</a:t>
            </a:r>
          </a:p>
        </p:txBody>
      </p:sp>
      <p:sp>
        <p:nvSpPr>
          <p:cNvPr id="5" name="Content Placeholder 4"/>
          <p:cNvSpPr>
            <a:spLocks noGrp="1"/>
          </p:cNvSpPr>
          <p:nvPr>
            <p:ph idx="1"/>
          </p:nvPr>
        </p:nvSpPr>
        <p:spPr/>
        <p:txBody>
          <a:bodyPr>
            <a:normAutofit lnSpcReduction="10000"/>
          </a:bodyPr>
          <a:lstStyle/>
          <a:p>
            <a:pPr marL="0" indent="0">
              <a:buNone/>
            </a:pPr>
            <a:r>
              <a:rPr lang="en-CA" sz="2800" i="1" dirty="0"/>
              <a:t>School Dist. No. 43 (Coquitlam) v CUPE Local 561</a:t>
            </a:r>
            <a:r>
              <a:rPr lang="en-CA" sz="2800" dirty="0"/>
              <a:t>, 2017 CanLII 79316 (BC LA) (Oct 11, 2017, </a:t>
            </a:r>
            <a:r>
              <a:rPr lang="en-CA" sz="2800" dirty="0" err="1"/>
              <a:t>Skratek</a:t>
            </a:r>
            <a:r>
              <a:rPr lang="en-CA" sz="2800" dirty="0"/>
              <a:t>)</a:t>
            </a:r>
          </a:p>
          <a:p>
            <a:r>
              <a:rPr lang="en-CA" sz="2200" dirty="0"/>
              <a:t>Arbitrator cites </a:t>
            </a:r>
            <a:r>
              <a:rPr lang="en-CA" sz="2200" i="1" dirty="0"/>
              <a:t>Pacific Press </a:t>
            </a:r>
            <a:r>
              <a:rPr lang="en-CA" sz="2200" dirty="0"/>
              <a:t>and </a:t>
            </a:r>
            <a:r>
              <a:rPr lang="en-CA" sz="2200" dirty="0" err="1"/>
              <a:t>C</a:t>
            </a:r>
            <a:r>
              <a:rPr lang="en-CA" sz="2200" i="1" dirty="0" err="1"/>
              <a:t>anroof</a:t>
            </a:r>
            <a:r>
              <a:rPr lang="en-CA" sz="2200" i="1" dirty="0"/>
              <a:t> </a:t>
            </a:r>
          </a:p>
          <a:p>
            <a:r>
              <a:rPr lang="en-CA" sz="2200" dirty="0"/>
              <a:t>Literal meaning of “two years” is 730 days</a:t>
            </a:r>
          </a:p>
          <a:p>
            <a:r>
              <a:rPr lang="en-CA" sz="2200" dirty="0"/>
              <a:t>However, the surrounding context involves vacation taken within a  “school” year</a:t>
            </a:r>
          </a:p>
          <a:p>
            <a:r>
              <a:rPr lang="en-CA" sz="2200" dirty="0"/>
              <a:t>In-year vacation taken in the last week of June could not be repeated until September of the second following school year</a:t>
            </a:r>
          </a:p>
        </p:txBody>
      </p:sp>
    </p:spTree>
    <p:extLst>
      <p:ext uri="{BB962C8B-B14F-4D97-AF65-F5344CB8AC3E}">
        <p14:creationId xmlns:p14="http://schemas.microsoft.com/office/powerpoint/2010/main" val="407611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i="1" dirty="0"/>
              <a:t>Charter</a:t>
            </a:r>
            <a:r>
              <a:rPr lang="en-CA" dirty="0"/>
              <a:t> case law</a:t>
            </a:r>
          </a:p>
        </p:txBody>
      </p:sp>
      <p:sp>
        <p:nvSpPr>
          <p:cNvPr id="5" name="Content Placeholder 4"/>
          <p:cNvSpPr>
            <a:spLocks noGrp="1"/>
          </p:cNvSpPr>
          <p:nvPr>
            <p:ph idx="1"/>
          </p:nvPr>
        </p:nvSpPr>
        <p:spPr/>
        <p:txBody>
          <a:bodyPr>
            <a:normAutofit/>
          </a:bodyPr>
          <a:lstStyle/>
          <a:p>
            <a:r>
              <a:rPr lang="en-CA" i="1" dirty="0"/>
              <a:t>Sullivan v. Ontario College of Teachers</a:t>
            </a:r>
            <a:r>
              <a:rPr lang="en-CA" dirty="0"/>
              <a:t>, 2018 ONSC 942 (CanLII) (Feb 9, 2018, Ont. S.C.J)</a:t>
            </a:r>
          </a:p>
          <a:p>
            <a:r>
              <a:rPr lang="en-CA" i="1" dirty="0"/>
              <a:t>E.T. v. Hamilton-Wentworth District School Board, </a:t>
            </a:r>
            <a:r>
              <a:rPr lang="en-CA" dirty="0"/>
              <a:t>2017 ONCA 893 (CanLII) (Nov 22, 2017, Ont. C.A.)</a:t>
            </a:r>
          </a:p>
          <a:p>
            <a:r>
              <a:rPr lang="en-CA" i="1" dirty="0"/>
              <a:t>J.F. v. Waterloo Catholic District School Board</a:t>
            </a:r>
            <a:r>
              <a:rPr lang="en-CA" dirty="0"/>
              <a:t>, 2017 HRTO 1121 (CanLII) (Aug. 30, 2017, HRTO)</a:t>
            </a:r>
          </a:p>
          <a:p>
            <a:endParaRPr lang="en-CA" dirty="0"/>
          </a:p>
          <a:p>
            <a:endParaRPr lang="en-CA" sz="2500" dirty="0"/>
          </a:p>
          <a:p>
            <a:endParaRPr lang="pt-BR" sz="2500" dirty="0"/>
          </a:p>
          <a:p>
            <a:endParaRPr lang="en-CA" sz="2500" i="1" dirty="0"/>
          </a:p>
          <a:p>
            <a:pPr lvl="1">
              <a:buNone/>
            </a:pPr>
            <a:endParaRPr lang="en-CA" sz="2400" dirty="0"/>
          </a:p>
          <a:p>
            <a:pPr lvl="1"/>
            <a:endParaRPr lang="en-CA" sz="2400" dirty="0"/>
          </a:p>
          <a:p>
            <a:pPr lvl="1"/>
            <a:endParaRPr lang="en-CA"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Support Staff Vacation</a:t>
            </a:r>
          </a:p>
        </p:txBody>
      </p:sp>
      <p:sp>
        <p:nvSpPr>
          <p:cNvPr id="5" name="Content Placeholder 4"/>
          <p:cNvSpPr>
            <a:spLocks noGrp="1"/>
          </p:cNvSpPr>
          <p:nvPr>
            <p:ph idx="1"/>
          </p:nvPr>
        </p:nvSpPr>
        <p:spPr/>
        <p:txBody>
          <a:bodyPr>
            <a:normAutofit/>
          </a:bodyPr>
          <a:lstStyle/>
          <a:p>
            <a:pPr marL="0" indent="0">
              <a:buNone/>
            </a:pPr>
            <a:r>
              <a:rPr lang="en-CA" sz="2800" i="1" dirty="0"/>
              <a:t>School Dist. No. 43 (Coquitlam) v CUPE Local 561</a:t>
            </a:r>
            <a:r>
              <a:rPr lang="en-CA" sz="2800" dirty="0"/>
              <a:t>, 2017 CanLII 79316 (BC LA) (Oct 11, 2017, </a:t>
            </a:r>
            <a:r>
              <a:rPr lang="en-CA" sz="2800" dirty="0" err="1"/>
              <a:t>Skratek</a:t>
            </a:r>
            <a:r>
              <a:rPr lang="en-CA" sz="2800" dirty="0"/>
              <a:t>)</a:t>
            </a:r>
          </a:p>
          <a:p>
            <a:r>
              <a:rPr lang="en-CA" sz="2200" dirty="0"/>
              <a:t>By Board’s interpretation, even an “ordinarily scheduled vacation” (e.g., October 5-9) cannot be repeated until the “third” year following (i.e., October 10-14)</a:t>
            </a:r>
          </a:p>
          <a:p>
            <a:r>
              <a:rPr lang="en-CA" sz="2200" dirty="0"/>
              <a:t>“The parties knew how to specify a minimum number of days…”</a:t>
            </a:r>
          </a:p>
          <a:p>
            <a:r>
              <a:rPr lang="en-CA" sz="2200" dirty="0"/>
              <a:t>Grievance upheld</a:t>
            </a:r>
          </a:p>
          <a:p>
            <a:endParaRPr lang="en-CA" sz="2200" dirty="0"/>
          </a:p>
        </p:txBody>
      </p:sp>
    </p:spTree>
    <p:extLst>
      <p:ext uri="{BB962C8B-B14F-4D97-AF65-F5344CB8AC3E}">
        <p14:creationId xmlns:p14="http://schemas.microsoft.com/office/powerpoint/2010/main" val="808119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Procedure – Ability to Withdraw Grievance</a:t>
            </a:r>
          </a:p>
        </p:txBody>
      </p:sp>
      <p:sp>
        <p:nvSpPr>
          <p:cNvPr id="5" name="Content Placeholder 4"/>
          <p:cNvSpPr>
            <a:spLocks noGrp="1"/>
          </p:cNvSpPr>
          <p:nvPr>
            <p:ph idx="1"/>
          </p:nvPr>
        </p:nvSpPr>
        <p:spPr/>
        <p:txBody>
          <a:bodyPr>
            <a:normAutofit fontScale="92500"/>
          </a:bodyPr>
          <a:lstStyle/>
          <a:p>
            <a:pPr>
              <a:buNone/>
            </a:pPr>
            <a:r>
              <a:rPr lang="en-CA" sz="2800" i="1" dirty="0"/>
              <a:t>Greater Essex DSB v Essex County Skilled Trades Council </a:t>
            </a:r>
            <a:r>
              <a:rPr lang="en-CA" sz="2800" dirty="0"/>
              <a:t>(Oct 6, 2017, Barton, unreported)</a:t>
            </a:r>
          </a:p>
          <a:p>
            <a:pPr lvl="1"/>
            <a:r>
              <a:rPr lang="en-CA" sz="2200" dirty="0"/>
              <a:t>Grievances filed on behalf of a female electrician</a:t>
            </a:r>
          </a:p>
          <a:p>
            <a:pPr lvl="2"/>
            <a:r>
              <a:rPr lang="en-CA" sz="2000" dirty="0"/>
              <a:t>three and five-day suspensions for insubordinate conduct</a:t>
            </a:r>
          </a:p>
          <a:p>
            <a:pPr lvl="2"/>
            <a:r>
              <a:rPr lang="en-CA" sz="2000" dirty="0"/>
              <a:t>alleged failure to promote coupled with harassment due to the fact she is female</a:t>
            </a:r>
          </a:p>
          <a:p>
            <a:pPr lvl="1"/>
            <a:r>
              <a:rPr lang="en-CA" sz="2200" dirty="0" err="1"/>
              <a:t>Grievor</a:t>
            </a:r>
            <a:r>
              <a:rPr lang="en-CA" sz="2200" dirty="0"/>
              <a:t> files a companion human rights complaint</a:t>
            </a:r>
          </a:p>
          <a:p>
            <a:pPr lvl="1"/>
            <a:r>
              <a:rPr lang="en-CA" sz="2200" dirty="0"/>
              <a:t>HRTO defers hearing the human rights complaint pending arbitration</a:t>
            </a:r>
          </a:p>
        </p:txBody>
      </p:sp>
    </p:spTree>
    <p:extLst>
      <p:ext uri="{BB962C8B-B14F-4D97-AF65-F5344CB8AC3E}">
        <p14:creationId xmlns:p14="http://schemas.microsoft.com/office/powerpoint/2010/main" val="3886644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Procedure – Ability to Withdraw Grievance</a:t>
            </a:r>
          </a:p>
        </p:txBody>
      </p:sp>
      <p:sp>
        <p:nvSpPr>
          <p:cNvPr id="5" name="Content Placeholder 4"/>
          <p:cNvSpPr>
            <a:spLocks noGrp="1"/>
          </p:cNvSpPr>
          <p:nvPr>
            <p:ph idx="1"/>
          </p:nvPr>
        </p:nvSpPr>
        <p:spPr/>
        <p:txBody>
          <a:bodyPr>
            <a:normAutofit fontScale="92500" lnSpcReduction="10000"/>
          </a:bodyPr>
          <a:lstStyle/>
          <a:p>
            <a:pPr>
              <a:buNone/>
            </a:pPr>
            <a:r>
              <a:rPr lang="en-CA" sz="2800" i="1" dirty="0"/>
              <a:t>Greater Essex DSB v Essex County Skilled Trades Council </a:t>
            </a:r>
            <a:r>
              <a:rPr lang="en-CA" sz="2800" dirty="0"/>
              <a:t>(Oct 6, 2017, Barton, unreported)</a:t>
            </a:r>
          </a:p>
          <a:p>
            <a:pPr lvl="1"/>
            <a:r>
              <a:rPr lang="en-CA" sz="2200" dirty="0"/>
              <a:t>All parties, including </a:t>
            </a:r>
            <a:r>
              <a:rPr lang="en-CA" sz="2200" dirty="0" err="1"/>
              <a:t>grievor</a:t>
            </a:r>
            <a:r>
              <a:rPr lang="en-CA" sz="2200" dirty="0"/>
              <a:t>, sign procedural agreement at outset of arbitration </a:t>
            </a:r>
          </a:p>
          <a:p>
            <a:pPr lvl="2"/>
            <a:r>
              <a:rPr lang="en-CA" sz="2000" dirty="0"/>
              <a:t>acknowledging arbitrator’s jurisdiction over HRTO complaint in its entirety</a:t>
            </a:r>
          </a:p>
          <a:p>
            <a:pPr lvl="2"/>
            <a:r>
              <a:rPr lang="en-CA" sz="2000" dirty="0"/>
              <a:t>setting out detailed procedure for the calling of evidence</a:t>
            </a:r>
          </a:p>
          <a:p>
            <a:pPr lvl="1"/>
            <a:r>
              <a:rPr lang="en-CA" sz="2200" dirty="0"/>
              <a:t>On ninth day of hearing, after all Board witnesses have testified, OSSTF announces its intention to withdraw from the arbitration</a:t>
            </a:r>
          </a:p>
        </p:txBody>
      </p:sp>
    </p:spTree>
    <p:extLst>
      <p:ext uri="{BB962C8B-B14F-4D97-AF65-F5344CB8AC3E}">
        <p14:creationId xmlns:p14="http://schemas.microsoft.com/office/powerpoint/2010/main" val="3008940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Procedure – Ability to Withdraw Grievance</a:t>
            </a:r>
          </a:p>
        </p:txBody>
      </p:sp>
      <p:sp>
        <p:nvSpPr>
          <p:cNvPr id="5" name="Content Placeholder 4"/>
          <p:cNvSpPr>
            <a:spLocks noGrp="1"/>
          </p:cNvSpPr>
          <p:nvPr>
            <p:ph idx="1"/>
          </p:nvPr>
        </p:nvSpPr>
        <p:spPr/>
        <p:txBody>
          <a:bodyPr>
            <a:normAutofit fontScale="92500" lnSpcReduction="20000"/>
          </a:bodyPr>
          <a:lstStyle/>
          <a:p>
            <a:pPr>
              <a:buNone/>
            </a:pPr>
            <a:r>
              <a:rPr lang="en-CA" sz="2800" i="1" dirty="0"/>
              <a:t>Greater Essex DSB v Essex County Skilled Trades Council </a:t>
            </a:r>
            <a:r>
              <a:rPr lang="en-CA" sz="2800" dirty="0"/>
              <a:t>(Oct 6, 2017, Barton, unreported)</a:t>
            </a:r>
          </a:p>
          <a:p>
            <a:pPr lvl="1"/>
            <a:r>
              <a:rPr lang="en-CA" sz="2200" dirty="0"/>
              <a:t>Board resists this due to tactical and financial considerations, arguing that while OSSTF may withdraw, the hearing between the Board and the </a:t>
            </a:r>
            <a:r>
              <a:rPr lang="en-CA" sz="2200" dirty="0" err="1"/>
              <a:t>Grievor</a:t>
            </a:r>
            <a:r>
              <a:rPr lang="en-CA" sz="2200" dirty="0"/>
              <a:t> must proceed as agreed</a:t>
            </a:r>
          </a:p>
          <a:p>
            <a:pPr lvl="2"/>
            <a:r>
              <a:rPr lang="en-CA" sz="2000" dirty="0"/>
              <a:t>money squandered</a:t>
            </a:r>
          </a:p>
          <a:p>
            <a:pPr lvl="2"/>
            <a:r>
              <a:rPr lang="en-CA" sz="2000" dirty="0" err="1"/>
              <a:t>Grievor</a:t>
            </a:r>
            <a:r>
              <a:rPr lang="en-CA" sz="2000" dirty="0"/>
              <a:t> /Applicant gets </a:t>
            </a:r>
            <a:r>
              <a:rPr lang="en-CA" sz="2000" i="1" dirty="0"/>
              <a:t>de facto </a:t>
            </a:r>
            <a:r>
              <a:rPr lang="en-CA" sz="2000" dirty="0"/>
              <a:t>“discovery” of board’s evidence</a:t>
            </a:r>
          </a:p>
          <a:p>
            <a:pPr lvl="2"/>
            <a:r>
              <a:rPr lang="en-CA" sz="2000" dirty="0"/>
              <a:t>further delay will degrade available testimonial evidence</a:t>
            </a:r>
          </a:p>
          <a:p>
            <a:pPr lvl="1"/>
            <a:r>
              <a:rPr lang="en-CA" sz="2200" dirty="0"/>
              <a:t>Arbitrator rules in favour of Board, arbitration continues</a:t>
            </a:r>
          </a:p>
        </p:txBody>
      </p:sp>
    </p:spTree>
    <p:extLst>
      <p:ext uri="{BB962C8B-B14F-4D97-AF65-F5344CB8AC3E}">
        <p14:creationId xmlns:p14="http://schemas.microsoft.com/office/powerpoint/2010/main" val="571553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Pro-rating Vacation and Sick Leave </a:t>
            </a:r>
          </a:p>
        </p:txBody>
      </p:sp>
      <p:sp>
        <p:nvSpPr>
          <p:cNvPr id="5" name="Content Placeholder 4"/>
          <p:cNvSpPr>
            <a:spLocks noGrp="1"/>
          </p:cNvSpPr>
          <p:nvPr>
            <p:ph idx="1"/>
          </p:nvPr>
        </p:nvSpPr>
        <p:spPr/>
        <p:txBody>
          <a:bodyPr>
            <a:normAutofit/>
          </a:bodyPr>
          <a:lstStyle/>
          <a:p>
            <a:pPr>
              <a:buNone/>
            </a:pPr>
            <a:r>
              <a:rPr lang="en-CA" i="1" dirty="0"/>
              <a:t>Toronto DSB v CUPE</a:t>
            </a:r>
            <a:r>
              <a:rPr lang="en-CA" dirty="0"/>
              <a:t> Local 4400, 2018 CanLII 2608 (ON LA) (Jan 25, 2018, </a:t>
            </a:r>
            <a:r>
              <a:rPr lang="en-CA" dirty="0" err="1"/>
              <a:t>Albertyn</a:t>
            </a:r>
            <a:r>
              <a:rPr lang="en-CA" dirty="0"/>
              <a:t>) </a:t>
            </a:r>
          </a:p>
          <a:p>
            <a:pPr lvl="1"/>
            <a:r>
              <a:rPr lang="en-CA" sz="2400" dirty="0" err="1"/>
              <a:t>Grievor</a:t>
            </a:r>
            <a:r>
              <a:rPr lang="en-CA" sz="2400" dirty="0"/>
              <a:t> had been granted accommodated promotion as 4/5 head custodian due to religious considerations</a:t>
            </a:r>
          </a:p>
          <a:p>
            <a:pPr lvl="1"/>
            <a:r>
              <a:rPr lang="en-CA" sz="2400" dirty="0"/>
              <a:t>TDSB sought to pro-rate vacation and sick leave pay</a:t>
            </a:r>
          </a:p>
          <a:p>
            <a:pPr lvl="1"/>
            <a:r>
              <a:rPr lang="en-CA" sz="2400" dirty="0"/>
              <a:t>CUPE argued not permitted by statute or contract</a:t>
            </a:r>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3672714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Pro-rating Vacation and Sick Leave </a:t>
            </a:r>
          </a:p>
        </p:txBody>
      </p:sp>
      <p:sp>
        <p:nvSpPr>
          <p:cNvPr id="5" name="Content Placeholder 4"/>
          <p:cNvSpPr>
            <a:spLocks noGrp="1"/>
          </p:cNvSpPr>
          <p:nvPr>
            <p:ph idx="1"/>
          </p:nvPr>
        </p:nvSpPr>
        <p:spPr/>
        <p:txBody>
          <a:bodyPr>
            <a:normAutofit/>
          </a:bodyPr>
          <a:lstStyle/>
          <a:p>
            <a:pPr>
              <a:buNone/>
            </a:pPr>
            <a:r>
              <a:rPr lang="en-CA" i="1" dirty="0"/>
              <a:t>Toronto DSB v CUPE</a:t>
            </a:r>
            <a:r>
              <a:rPr lang="en-CA" dirty="0"/>
              <a:t> Local 4400, 2018 CanLII 2608 (ON LA) (Jan 25, 2018, </a:t>
            </a:r>
            <a:r>
              <a:rPr lang="en-CA" dirty="0" err="1"/>
              <a:t>Albertyn</a:t>
            </a:r>
            <a:r>
              <a:rPr lang="en-CA" dirty="0"/>
              <a:t>) </a:t>
            </a:r>
          </a:p>
          <a:p>
            <a:pPr lvl="1"/>
            <a:r>
              <a:rPr lang="en-CA" sz="2400" dirty="0"/>
              <a:t>CUPE’s claim of estoppel based on prior arrangement as custodian was rejected</a:t>
            </a:r>
          </a:p>
          <a:p>
            <a:pPr lvl="1"/>
            <a:r>
              <a:rPr lang="en-CA" sz="2400" dirty="0"/>
              <a:t>TDSB seeks to distinguish between work-based (earned) and status benefits</a:t>
            </a:r>
          </a:p>
          <a:p>
            <a:pPr lvl="1"/>
            <a:endParaRPr lang="en-CA" sz="2400" dirty="0"/>
          </a:p>
          <a:p>
            <a:pPr lvl="1"/>
            <a:endParaRPr lang="en-CA" sz="2400" dirty="0"/>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356573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Pro-rating Vacation and Sick Leave </a:t>
            </a:r>
          </a:p>
        </p:txBody>
      </p:sp>
      <p:sp>
        <p:nvSpPr>
          <p:cNvPr id="5" name="Content Placeholder 4"/>
          <p:cNvSpPr>
            <a:spLocks noGrp="1"/>
          </p:cNvSpPr>
          <p:nvPr>
            <p:ph idx="1"/>
          </p:nvPr>
        </p:nvSpPr>
        <p:spPr/>
        <p:txBody>
          <a:bodyPr>
            <a:normAutofit lnSpcReduction="10000"/>
          </a:bodyPr>
          <a:lstStyle/>
          <a:p>
            <a:pPr>
              <a:buNone/>
            </a:pPr>
            <a:r>
              <a:rPr lang="en-CA" i="1" dirty="0"/>
              <a:t>Toronto DSB v CUPE</a:t>
            </a:r>
            <a:r>
              <a:rPr lang="en-CA" dirty="0"/>
              <a:t> Local 4400, 2018 CanLII 2608 (ON LA) (Jan 25, 2018, </a:t>
            </a:r>
            <a:r>
              <a:rPr lang="en-CA" dirty="0" err="1"/>
              <a:t>Albertyn</a:t>
            </a:r>
            <a:r>
              <a:rPr lang="en-CA" dirty="0"/>
              <a:t>) </a:t>
            </a:r>
          </a:p>
          <a:p>
            <a:pPr lvl="1"/>
            <a:r>
              <a:rPr lang="en-CA" sz="2400" dirty="0"/>
              <a:t>Arbitrator confines vacation pro-rating scheme </a:t>
            </a:r>
          </a:p>
          <a:p>
            <a:pPr lvl="2"/>
            <a:r>
              <a:rPr lang="en-CA" sz="2000" dirty="0"/>
              <a:t>“Vacation credits shall accrue between July 1 and June 30, and, subject to Q.1, shall be prorated for the time an Employee is actively at work”.</a:t>
            </a:r>
          </a:p>
          <a:p>
            <a:pPr lvl="2"/>
            <a:r>
              <a:rPr lang="en-CA" sz="2000" dirty="0"/>
              <a:t>Q.1 described leaves of absence</a:t>
            </a:r>
          </a:p>
          <a:p>
            <a:pPr lvl="1"/>
            <a:r>
              <a:rPr lang="en-CA" sz="2200" dirty="0"/>
              <a:t>“Vacation credits…</a:t>
            </a:r>
            <a:r>
              <a:rPr lang="en-CA" sz="2200" i="1" u="sng" dirty="0"/>
              <a:t>if Q.1 applies</a:t>
            </a:r>
            <a:r>
              <a:rPr lang="en-CA" sz="2200" dirty="0"/>
              <a:t>, shall be prorated…”</a:t>
            </a:r>
          </a:p>
          <a:p>
            <a:pPr lvl="2"/>
            <a:endParaRPr lang="en-CA" sz="2200" dirty="0"/>
          </a:p>
          <a:p>
            <a:pPr lvl="1"/>
            <a:endParaRPr lang="en-CA" sz="2400" dirty="0"/>
          </a:p>
          <a:p>
            <a:pPr lvl="1"/>
            <a:endParaRPr lang="en-CA" sz="2400" dirty="0"/>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3722558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Pro-rating Vacation and Sick Leave </a:t>
            </a:r>
          </a:p>
        </p:txBody>
      </p:sp>
      <p:sp>
        <p:nvSpPr>
          <p:cNvPr id="5" name="Content Placeholder 4"/>
          <p:cNvSpPr>
            <a:spLocks noGrp="1"/>
          </p:cNvSpPr>
          <p:nvPr>
            <p:ph idx="1"/>
          </p:nvPr>
        </p:nvSpPr>
        <p:spPr/>
        <p:txBody>
          <a:bodyPr>
            <a:normAutofit fontScale="92500" lnSpcReduction="20000"/>
          </a:bodyPr>
          <a:lstStyle/>
          <a:p>
            <a:pPr>
              <a:buNone/>
            </a:pPr>
            <a:r>
              <a:rPr lang="en-CA" sz="2800" i="1" dirty="0"/>
              <a:t>Toronto DSB v CUPE</a:t>
            </a:r>
            <a:r>
              <a:rPr lang="en-CA" sz="2800" dirty="0"/>
              <a:t> Local 4400, 2018 CanLII 2608 (ON LA) (Jan 25, 2018, </a:t>
            </a:r>
            <a:r>
              <a:rPr lang="en-CA" sz="2800" dirty="0" err="1"/>
              <a:t>Albertyn</a:t>
            </a:r>
            <a:r>
              <a:rPr lang="en-CA" sz="2800" dirty="0"/>
              <a:t>) </a:t>
            </a:r>
          </a:p>
          <a:p>
            <a:pPr lvl="1"/>
            <a:r>
              <a:rPr lang="en-CA" sz="2400" dirty="0"/>
              <a:t>Arbitrator agrees that pro-rating applies to sick leave </a:t>
            </a:r>
          </a:p>
          <a:p>
            <a:pPr lvl="2"/>
            <a:r>
              <a:rPr lang="en-CA" sz="1800" dirty="0"/>
              <a:t>“A less than full-time employee shall be paid [sick leave] (</a:t>
            </a:r>
            <a:r>
              <a:rPr lang="en-CA" sz="1800" u="sng" dirty="0"/>
              <a:t>as per the employee's full-time equivalent status</a:t>
            </a:r>
            <a:r>
              <a:rPr lang="en-CA" sz="1800" dirty="0"/>
              <a:t>) for up to eleven (11) days of absence due to personal illness.” </a:t>
            </a:r>
          </a:p>
          <a:p>
            <a:pPr lvl="1"/>
            <a:r>
              <a:rPr lang="en-CA" sz="2400" dirty="0"/>
              <a:t>Sick leave is held to be earned rather than status-based</a:t>
            </a:r>
          </a:p>
          <a:p>
            <a:pPr lvl="1"/>
            <a:r>
              <a:rPr lang="en-CA" sz="2400" dirty="0"/>
              <a:t>Its purpose of income </a:t>
            </a:r>
            <a:r>
              <a:rPr lang="en-CA" sz="2400" i="1" dirty="0"/>
              <a:t>protection</a:t>
            </a:r>
            <a:r>
              <a:rPr lang="en-CA" sz="2400" dirty="0"/>
              <a:t> is not applicable</a:t>
            </a:r>
          </a:p>
          <a:p>
            <a:pPr lvl="1"/>
            <a:r>
              <a:rPr lang="en-CA" sz="2400" dirty="0"/>
              <a:t>Payment of sick days at 0.8 was permissible</a:t>
            </a:r>
          </a:p>
          <a:p>
            <a:pPr lvl="1"/>
            <a:endParaRPr lang="en-CA" sz="2400" dirty="0"/>
          </a:p>
          <a:p>
            <a:pPr lvl="1"/>
            <a:endParaRPr lang="en-CA" sz="2400" dirty="0"/>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882469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fontScale="62500" lnSpcReduction="20000"/>
          </a:bodyPr>
          <a:lstStyle/>
          <a:p>
            <a:pPr>
              <a:buNone/>
            </a:pPr>
            <a:r>
              <a:rPr lang="en-CA" sz="4200" i="1" dirty="0"/>
              <a:t>OECTA v Ontario Catholic School Trustees’ Assn. </a:t>
            </a:r>
            <a:r>
              <a:rPr lang="en-CA" sz="4200" dirty="0"/>
              <a:t>(Feb 20, 2018, Kaplan, unreported)</a:t>
            </a:r>
          </a:p>
          <a:p>
            <a:pPr lvl="1"/>
            <a:r>
              <a:rPr lang="en-CA" sz="3200" dirty="0"/>
              <a:t>Full-time teachers are, by central terms, allocated 11 sick days and 120 STDLP days “on the first day of each school year”</a:t>
            </a:r>
          </a:p>
          <a:p>
            <a:pPr lvl="1"/>
            <a:r>
              <a:rPr lang="en-CA" sz="3200" dirty="0"/>
              <a:t>What happens if the teacher cannot attend on the first day due to accident or illness?</a:t>
            </a:r>
          </a:p>
          <a:p>
            <a:pPr lvl="1"/>
            <a:r>
              <a:rPr lang="en-CA" sz="3200" dirty="0"/>
              <a:t>What if the accident occurred on an unpaid non-statutory leave?</a:t>
            </a:r>
          </a:p>
          <a:p>
            <a:pPr lvl="1"/>
            <a:r>
              <a:rPr lang="en-CA" sz="3200" dirty="0"/>
              <a:t>What if the local language suggested allocation only “upon the teacher’s return to duty” – does that matter?</a:t>
            </a:r>
          </a:p>
          <a:p>
            <a:pPr lvl="1"/>
            <a:endParaRPr lang="en-CA" sz="2200" dirty="0"/>
          </a:p>
        </p:txBody>
      </p:sp>
    </p:spTree>
    <p:extLst>
      <p:ext uri="{BB962C8B-B14F-4D97-AF65-F5344CB8AC3E}">
        <p14:creationId xmlns:p14="http://schemas.microsoft.com/office/powerpoint/2010/main" val="386037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fontScale="92500" lnSpcReduction="20000"/>
          </a:bodyPr>
          <a:lstStyle/>
          <a:p>
            <a:pPr>
              <a:buNone/>
            </a:pPr>
            <a:r>
              <a:rPr lang="en-CA" sz="2800" i="1" dirty="0"/>
              <a:t>OECTA v Ontario Catholic School Trustees’ Assn. </a:t>
            </a:r>
            <a:r>
              <a:rPr lang="en-CA" sz="2800" dirty="0"/>
              <a:t>(Feb 20, 2018, Kaplan, unreported)</a:t>
            </a:r>
          </a:p>
          <a:p>
            <a:pPr lvl="1"/>
            <a:r>
              <a:rPr lang="en-CA" sz="2200" dirty="0"/>
              <a:t>OECTA argued:</a:t>
            </a:r>
          </a:p>
          <a:p>
            <a:pPr lvl="2"/>
            <a:r>
              <a:rPr lang="en-CA" sz="2000" dirty="0"/>
              <a:t>the centrally negotiated entitlement was obviously status-based, and did not need to be earned</a:t>
            </a:r>
          </a:p>
          <a:p>
            <a:pPr lvl="2"/>
            <a:r>
              <a:rPr lang="en-CA" sz="2000" dirty="0"/>
              <a:t>the </a:t>
            </a:r>
            <a:r>
              <a:rPr lang="en-CA" sz="2000" i="1" dirty="0"/>
              <a:t>purpose</a:t>
            </a:r>
            <a:r>
              <a:rPr lang="en-CA" sz="2000" dirty="0"/>
              <a:t> – protection from loss of income due to illness – was satisfied</a:t>
            </a:r>
          </a:p>
          <a:p>
            <a:pPr lvl="2"/>
            <a:r>
              <a:rPr lang="en-CA" sz="2000" dirty="0"/>
              <a:t>the parties had expressed limitations and had not listed this one</a:t>
            </a:r>
          </a:p>
          <a:p>
            <a:pPr lvl="2"/>
            <a:r>
              <a:rPr lang="en-CA" sz="2000" dirty="0"/>
              <a:t>such a limitation violated the </a:t>
            </a:r>
            <a:r>
              <a:rPr lang="en-CA" sz="2000" i="1" dirty="0"/>
              <a:t>Human Rights Code</a:t>
            </a:r>
          </a:p>
          <a:p>
            <a:pPr lvl="2"/>
            <a:r>
              <a:rPr lang="en-CA" sz="2000" dirty="0"/>
              <a:t>local provisions are irrelevant</a:t>
            </a:r>
          </a:p>
          <a:p>
            <a:pPr lvl="2"/>
            <a:endParaRPr lang="en-CA" sz="2000" dirty="0"/>
          </a:p>
          <a:p>
            <a:pPr marL="914400" lvl="2" indent="0">
              <a:buNone/>
            </a:pPr>
            <a:endParaRPr lang="en-CA" sz="2000" dirty="0"/>
          </a:p>
        </p:txBody>
      </p:sp>
    </p:spTree>
    <p:extLst>
      <p:ext uri="{BB962C8B-B14F-4D97-AF65-F5344CB8AC3E}">
        <p14:creationId xmlns:p14="http://schemas.microsoft.com/office/powerpoint/2010/main" val="347825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First Nations/Indigenous Employee Issues</a:t>
            </a:r>
          </a:p>
        </p:txBody>
      </p:sp>
      <p:sp>
        <p:nvSpPr>
          <p:cNvPr id="5" name="Content Placeholder 4"/>
          <p:cNvSpPr>
            <a:spLocks noGrp="1"/>
          </p:cNvSpPr>
          <p:nvPr>
            <p:ph idx="1"/>
          </p:nvPr>
        </p:nvSpPr>
        <p:spPr/>
        <p:txBody>
          <a:bodyPr>
            <a:normAutofit/>
          </a:bodyPr>
          <a:lstStyle/>
          <a:p>
            <a:pPr>
              <a:buNone/>
            </a:pPr>
            <a:r>
              <a:rPr lang="en-CA" sz="2800" i="1" dirty="0"/>
              <a:t>Thompson v. Lakehead District School Board</a:t>
            </a:r>
            <a:r>
              <a:rPr lang="en-CA" sz="2800" dirty="0"/>
              <a:t>, 2017 HRTO 1272 (</a:t>
            </a:r>
            <a:r>
              <a:rPr lang="en-CA" dirty="0"/>
              <a:t>CanLII)  (Sept 27, 2017, HRTO)</a:t>
            </a:r>
          </a:p>
          <a:p>
            <a:pPr lvl="1"/>
            <a:r>
              <a:rPr lang="en-CA" sz="2400" dirty="0" err="1"/>
              <a:t>Ojibwe</a:t>
            </a:r>
            <a:r>
              <a:rPr lang="en-CA" sz="2400" dirty="0"/>
              <a:t> teacher complains that a non-</a:t>
            </a:r>
            <a:r>
              <a:rPr lang="en-CA" sz="2400" dirty="0" err="1"/>
              <a:t>Ojibwe</a:t>
            </a:r>
            <a:r>
              <a:rPr lang="en-CA" sz="2400" dirty="0"/>
              <a:t> teacher was given more </a:t>
            </a:r>
            <a:r>
              <a:rPr lang="en-CA" sz="2400" dirty="0" err="1"/>
              <a:t>Ojibwe</a:t>
            </a:r>
            <a:r>
              <a:rPr lang="en-CA" sz="2400" dirty="0"/>
              <a:t> teaching duties than him</a:t>
            </a:r>
          </a:p>
          <a:p>
            <a:pPr lvl="1"/>
            <a:r>
              <a:rPr lang="en-CA" sz="2400" dirty="0"/>
              <a:t>The other teacher had taught such courses since 2010</a:t>
            </a:r>
          </a:p>
          <a:p>
            <a:pPr lvl="1"/>
            <a:r>
              <a:rPr lang="en-CA" sz="2400" dirty="0"/>
              <a:t>Seniority governed the assignment of duties</a:t>
            </a:r>
          </a:p>
          <a:p>
            <a:pPr lvl="1"/>
            <a:endParaRPr lang="en-CA" sz="2400" dirty="0"/>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10602533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fontScale="92500" lnSpcReduction="10000"/>
          </a:bodyPr>
          <a:lstStyle/>
          <a:p>
            <a:pPr>
              <a:buNone/>
            </a:pPr>
            <a:r>
              <a:rPr lang="en-CA" sz="2800" i="1" dirty="0"/>
              <a:t>OECTA v Ontario Catholic School Trustees’ Assn. </a:t>
            </a:r>
            <a:r>
              <a:rPr lang="en-CA" sz="2800" dirty="0"/>
              <a:t>(Feb 20, 2018, Kaplan, unreported)</a:t>
            </a:r>
          </a:p>
          <a:p>
            <a:pPr lvl="1"/>
            <a:r>
              <a:rPr lang="en-CA" sz="2200" dirty="0"/>
              <a:t>OCSTA and the Crown argued:</a:t>
            </a:r>
          </a:p>
          <a:p>
            <a:pPr lvl="2"/>
            <a:r>
              <a:rPr lang="en-CA" sz="2000" dirty="0"/>
              <a:t>sick leave is an </a:t>
            </a:r>
            <a:r>
              <a:rPr lang="en-CA" sz="2000" i="1" dirty="0"/>
              <a:t>earned</a:t>
            </a:r>
            <a:r>
              <a:rPr lang="en-CA" sz="2000" dirty="0"/>
              <a:t> benefit, and is not merely status-based</a:t>
            </a:r>
          </a:p>
          <a:p>
            <a:pPr lvl="2"/>
            <a:r>
              <a:rPr lang="en-CA" sz="2000" dirty="0"/>
              <a:t>case law on sick leave retirement gratuities supports this</a:t>
            </a:r>
          </a:p>
          <a:p>
            <a:pPr lvl="2"/>
            <a:r>
              <a:rPr lang="en-CA" sz="2000" dirty="0"/>
              <a:t>pro-rating for part-time teachers supports this </a:t>
            </a:r>
          </a:p>
          <a:p>
            <a:pPr lvl="2"/>
            <a:r>
              <a:rPr lang="en-CA" sz="2000" dirty="0"/>
              <a:t>a “</a:t>
            </a:r>
            <a:r>
              <a:rPr lang="en-CA" sz="2000" i="1" dirty="0"/>
              <a:t>bona fide</a:t>
            </a:r>
            <a:r>
              <a:rPr lang="en-CA" sz="2000" dirty="0"/>
              <a:t>” return to work was required prior to new allocation</a:t>
            </a:r>
          </a:p>
          <a:p>
            <a:pPr lvl="2"/>
            <a:r>
              <a:rPr lang="en-CA" sz="2000" dirty="0"/>
              <a:t>the </a:t>
            </a:r>
            <a:r>
              <a:rPr lang="en-CA" sz="2000" i="1" dirty="0"/>
              <a:t>Code</a:t>
            </a:r>
            <a:r>
              <a:rPr lang="en-CA" sz="2000" dirty="0"/>
              <a:t> permits distinctions where the benefit is earned</a:t>
            </a:r>
          </a:p>
          <a:p>
            <a:pPr lvl="2"/>
            <a:r>
              <a:rPr lang="en-CA" sz="2000" dirty="0"/>
              <a:t>the local language confirms the intent of the central parties</a:t>
            </a:r>
          </a:p>
          <a:p>
            <a:pPr lvl="2"/>
            <a:endParaRPr lang="en-CA" sz="2000" dirty="0"/>
          </a:p>
        </p:txBody>
      </p:sp>
    </p:spTree>
    <p:extLst>
      <p:ext uri="{BB962C8B-B14F-4D97-AF65-F5344CB8AC3E}">
        <p14:creationId xmlns:p14="http://schemas.microsoft.com/office/powerpoint/2010/main" val="4145644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a:bodyPr>
          <a:lstStyle/>
          <a:p>
            <a:pPr>
              <a:buNone/>
            </a:pPr>
            <a:r>
              <a:rPr lang="en-CA" i="1" dirty="0"/>
              <a:t>OECTA v Ontario Catholic School Trustees’ Assn. </a:t>
            </a:r>
            <a:r>
              <a:rPr lang="en-CA" dirty="0"/>
              <a:t>(Feb 20, 2018, Kaplan, unreported)</a:t>
            </a:r>
          </a:p>
          <a:p>
            <a:pPr lvl="1"/>
            <a:r>
              <a:rPr lang="en-CA" sz="2200" dirty="0"/>
              <a:t>The Arbitrator agreed with OCSTA and the Crown</a:t>
            </a:r>
          </a:p>
          <a:p>
            <a:pPr lvl="2"/>
            <a:r>
              <a:rPr lang="en-CA" sz="2000" dirty="0"/>
              <a:t>the scheme contemplates allocation when you start working</a:t>
            </a:r>
          </a:p>
          <a:p>
            <a:pPr lvl="2"/>
            <a:r>
              <a:rPr lang="en-CA" sz="2000" dirty="0"/>
              <a:t>it would be anomalous to pro-rate part-timers while allocating 100% to employees who cannot attend</a:t>
            </a:r>
          </a:p>
          <a:p>
            <a:pPr lvl="2"/>
            <a:r>
              <a:rPr lang="en-CA" sz="2000" dirty="0"/>
              <a:t>the purpose of the scheme is not to indemnify against injuries incurred while on a personal leave – employees bear that risk</a:t>
            </a:r>
          </a:p>
          <a:p>
            <a:pPr lvl="2"/>
            <a:endParaRPr lang="en-CA" sz="2000" dirty="0"/>
          </a:p>
          <a:p>
            <a:pPr lvl="2"/>
            <a:endParaRPr lang="en-CA" sz="2000" dirty="0"/>
          </a:p>
        </p:txBody>
      </p:sp>
    </p:spTree>
    <p:extLst>
      <p:ext uri="{BB962C8B-B14F-4D97-AF65-F5344CB8AC3E}">
        <p14:creationId xmlns:p14="http://schemas.microsoft.com/office/powerpoint/2010/main" val="1430065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a:bodyPr>
          <a:lstStyle/>
          <a:p>
            <a:pPr>
              <a:buNone/>
            </a:pPr>
            <a:r>
              <a:rPr lang="en-CA" i="1" dirty="0"/>
              <a:t>OECTA v Ontario Catholic School Trustees’ Assn. </a:t>
            </a:r>
            <a:r>
              <a:rPr lang="en-CA" dirty="0"/>
              <a:t>(Feb 20, 2018, Kaplan, unreported)</a:t>
            </a:r>
          </a:p>
          <a:p>
            <a:pPr lvl="1"/>
            <a:r>
              <a:rPr lang="en-CA" sz="2200" dirty="0"/>
              <a:t>The Arbitrator agreed with OCSTA and the Crown:</a:t>
            </a:r>
          </a:p>
          <a:p>
            <a:pPr lvl="2"/>
            <a:r>
              <a:rPr lang="en-CA" sz="2000" dirty="0"/>
              <a:t>the purpose of income protection does not apply since an employee on an unpaid leave is not earning any income</a:t>
            </a:r>
          </a:p>
          <a:p>
            <a:pPr lvl="2"/>
            <a:r>
              <a:rPr lang="en-CA" sz="2000" dirty="0"/>
              <a:t>a </a:t>
            </a:r>
            <a:r>
              <a:rPr lang="en-CA" sz="2000" i="1" dirty="0"/>
              <a:t>bona fide </a:t>
            </a:r>
            <a:r>
              <a:rPr lang="en-CA" sz="2000" dirty="0"/>
              <a:t>return to work is required</a:t>
            </a:r>
          </a:p>
          <a:p>
            <a:pPr lvl="2"/>
            <a:r>
              <a:rPr lang="en-CA" sz="2000" dirty="0"/>
              <a:t>other similar contracts have “refresher” requirements – this is no different, just minimal</a:t>
            </a:r>
          </a:p>
          <a:p>
            <a:pPr lvl="2"/>
            <a:endParaRPr lang="en-CA" sz="2000" dirty="0"/>
          </a:p>
        </p:txBody>
      </p:sp>
    </p:spTree>
    <p:extLst>
      <p:ext uri="{BB962C8B-B14F-4D97-AF65-F5344CB8AC3E}">
        <p14:creationId xmlns:p14="http://schemas.microsoft.com/office/powerpoint/2010/main" val="3951869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a:bodyPr>
          <a:lstStyle/>
          <a:p>
            <a:pPr>
              <a:buNone/>
            </a:pPr>
            <a:r>
              <a:rPr lang="en-CA" i="1" dirty="0"/>
              <a:t>OECTA v Ontario Catholic School Trustees’ Assn. </a:t>
            </a:r>
            <a:r>
              <a:rPr lang="en-CA" dirty="0"/>
              <a:t>(Feb 20, 2018, Kaplan, unreported)</a:t>
            </a:r>
          </a:p>
          <a:p>
            <a:pPr lvl="1"/>
            <a:r>
              <a:rPr lang="en-CA" sz="2200" dirty="0"/>
              <a:t>The Arbitrator agreed with OCSTA and the Crown:</a:t>
            </a:r>
          </a:p>
          <a:p>
            <a:pPr lvl="2"/>
            <a:r>
              <a:rPr lang="en-CA" sz="2000" dirty="0"/>
              <a:t>the case law supports an “earned benefit” approach that requires an actual return to work</a:t>
            </a:r>
          </a:p>
          <a:p>
            <a:pPr lvl="2"/>
            <a:r>
              <a:rPr lang="en-CA" sz="2000" dirty="0"/>
              <a:t>the local language is “instructive”</a:t>
            </a:r>
          </a:p>
          <a:p>
            <a:pPr lvl="2"/>
            <a:r>
              <a:rPr lang="en-CA" sz="2000" dirty="0"/>
              <a:t>economic benefits require clear language</a:t>
            </a:r>
          </a:p>
          <a:p>
            <a:pPr lvl="2"/>
            <a:r>
              <a:rPr lang="en-CA" sz="2000" dirty="0"/>
              <a:t>benefits awarded for work performed do not violate the </a:t>
            </a:r>
            <a:r>
              <a:rPr lang="en-CA" sz="2000" i="1" dirty="0"/>
              <a:t>Code</a:t>
            </a:r>
            <a:endParaRPr lang="en-CA" sz="2000" dirty="0"/>
          </a:p>
          <a:p>
            <a:pPr lvl="2"/>
            <a:endParaRPr lang="en-CA" sz="2000" dirty="0"/>
          </a:p>
        </p:txBody>
      </p:sp>
    </p:spTree>
    <p:extLst>
      <p:ext uri="{BB962C8B-B14F-4D97-AF65-F5344CB8AC3E}">
        <p14:creationId xmlns:p14="http://schemas.microsoft.com/office/powerpoint/2010/main" val="16131009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755" y="109538"/>
            <a:ext cx="8771861" cy="687904"/>
          </a:xfrm>
        </p:spPr>
        <p:txBody>
          <a:bodyPr/>
          <a:lstStyle/>
          <a:p>
            <a:r>
              <a:rPr lang="en-CA" dirty="0"/>
              <a:t>Allocation of Sick Leave Credits</a:t>
            </a:r>
          </a:p>
        </p:txBody>
      </p:sp>
      <p:sp>
        <p:nvSpPr>
          <p:cNvPr id="5" name="Content Placeholder 4"/>
          <p:cNvSpPr>
            <a:spLocks noGrp="1"/>
          </p:cNvSpPr>
          <p:nvPr>
            <p:ph idx="1"/>
          </p:nvPr>
        </p:nvSpPr>
        <p:spPr/>
        <p:txBody>
          <a:bodyPr>
            <a:normAutofit fontScale="92500" lnSpcReduction="20000"/>
          </a:bodyPr>
          <a:lstStyle/>
          <a:p>
            <a:pPr>
              <a:buNone/>
            </a:pPr>
            <a:r>
              <a:rPr lang="en-CA" sz="2800" i="1" dirty="0"/>
              <a:t>OECTA v Ontario Catholic School Trustees’ Assn. </a:t>
            </a:r>
            <a:r>
              <a:rPr lang="en-CA" sz="2800" dirty="0"/>
              <a:t>(Feb 20, 2018, Kaplan, unreported)</a:t>
            </a:r>
          </a:p>
          <a:p>
            <a:pPr lvl="1"/>
            <a:r>
              <a:rPr lang="en-CA" dirty="0"/>
              <a:t>“Sick leave is to compensate employees who cannot work, not employees who are unable to return from a voluntary unpaid non-statutory leave of absence. It is hard to imagine anyone going away on an unpaid leave and believing that they can access the sick leave plan if they are unable to return to work.” </a:t>
            </a:r>
          </a:p>
        </p:txBody>
      </p:sp>
    </p:spTree>
    <p:extLst>
      <p:ext uri="{BB962C8B-B14F-4D97-AF65-F5344CB8AC3E}">
        <p14:creationId xmlns:p14="http://schemas.microsoft.com/office/powerpoint/2010/main" val="36171058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Status During a Layoff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77500" lnSpcReduction="20000"/>
          </a:bodyPr>
          <a:lstStyle/>
          <a:p>
            <a:pPr marL="0" indent="0">
              <a:buNone/>
            </a:pPr>
            <a:r>
              <a:rPr lang="en-CA" sz="3100" i="1" dirty="0"/>
              <a:t>Toronto DSB v CUPE Local 4400</a:t>
            </a:r>
            <a:r>
              <a:rPr lang="en-CA" sz="3100" dirty="0"/>
              <a:t>, 2017 </a:t>
            </a:r>
            <a:r>
              <a:rPr lang="en-CA" sz="3100" dirty="0" err="1"/>
              <a:t>CarswellOnt</a:t>
            </a:r>
            <a:r>
              <a:rPr lang="en-CA" sz="3100" dirty="0"/>
              <a:t> 16581 (CanLII) (June 29, 2017)</a:t>
            </a:r>
          </a:p>
          <a:p>
            <a:pPr lvl="1"/>
            <a:r>
              <a:rPr lang="en-CA" dirty="0"/>
              <a:t>Pursuant to the </a:t>
            </a:r>
            <a:r>
              <a:rPr lang="en-CA" i="1" dirty="0"/>
              <a:t>Employment Standards Act,</a:t>
            </a:r>
          </a:p>
          <a:p>
            <a:pPr lvl="2"/>
            <a:r>
              <a:rPr lang="en-CA" dirty="0"/>
              <a:t>Employees employed for more than 3 months are entitled to notice of termination </a:t>
            </a:r>
          </a:p>
          <a:p>
            <a:pPr lvl="2"/>
            <a:r>
              <a:rPr lang="en-CA" dirty="0"/>
              <a:t>Employees who are laid off for more than 35 weeks are on a temporary layoff </a:t>
            </a:r>
          </a:p>
          <a:p>
            <a:pPr lvl="1"/>
            <a:r>
              <a:rPr lang="en-CA" dirty="0"/>
              <a:t>The issue was whether employment prior to a temporary layoff is included for the purpose of calculating “period of employment” so that employees </a:t>
            </a:r>
            <a:r>
              <a:rPr lang="en-CA" u="sng" dirty="0"/>
              <a:t>re</a:t>
            </a:r>
            <a:r>
              <a:rPr lang="en-CA" dirty="0"/>
              <a:t>-employed for less than 3 months get notice</a:t>
            </a:r>
          </a:p>
          <a:p>
            <a:pPr lvl="1"/>
            <a:endParaRPr lang="en-CA" dirty="0"/>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45</a:t>
            </a:fld>
            <a:endParaRPr lang="en-US" dirty="0">
              <a:solidFill>
                <a:srgbClr val="FFFFFF"/>
              </a:solidFill>
            </a:endParaRPr>
          </a:p>
        </p:txBody>
      </p:sp>
    </p:spTree>
    <p:extLst>
      <p:ext uri="{BB962C8B-B14F-4D97-AF65-F5344CB8AC3E}">
        <p14:creationId xmlns:p14="http://schemas.microsoft.com/office/powerpoint/2010/main" val="391376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Status During a Layoff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85000" lnSpcReduction="20000"/>
          </a:bodyPr>
          <a:lstStyle/>
          <a:p>
            <a:pPr marL="0" indent="0">
              <a:buNone/>
            </a:pPr>
            <a:r>
              <a:rPr lang="en-CA" sz="3100" i="1" dirty="0"/>
              <a:t>Toronto DSB v CUPE Local 4400</a:t>
            </a:r>
            <a:r>
              <a:rPr lang="en-CA" sz="3100" dirty="0"/>
              <a:t>, 2017 </a:t>
            </a:r>
            <a:r>
              <a:rPr lang="en-CA" sz="3100" dirty="0" err="1"/>
              <a:t>CarswellOnt</a:t>
            </a:r>
            <a:r>
              <a:rPr lang="en-CA" sz="3100" dirty="0"/>
              <a:t> 16581 (CanLII) (June 29, 2017)</a:t>
            </a:r>
          </a:p>
          <a:p>
            <a:pPr lvl="1"/>
            <a:r>
              <a:rPr lang="en-CA" dirty="0"/>
              <a:t>The position of the Union was upheld</a:t>
            </a:r>
          </a:p>
          <a:p>
            <a:pPr lvl="1"/>
            <a:r>
              <a:rPr lang="en-CA" dirty="0"/>
              <a:t>Employees who are laid off remain employees - their employment has not been terminated nor are they “rehired” upon recall from layoff </a:t>
            </a:r>
          </a:p>
          <a:p>
            <a:pPr lvl="1"/>
            <a:r>
              <a:rPr lang="en-CA" dirty="0"/>
              <a:t>“The ESA is a mechanism for providing minimum benefits… it ought to be interpreted in a broad and generous manner”</a:t>
            </a:r>
          </a:p>
          <a:p>
            <a:pPr lvl="1"/>
            <a:endParaRPr lang="en-CA" dirty="0"/>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46</a:t>
            </a:fld>
            <a:endParaRPr lang="en-US" dirty="0">
              <a:solidFill>
                <a:srgbClr val="FFFFFF"/>
              </a:solidFill>
            </a:endParaRPr>
          </a:p>
        </p:txBody>
      </p:sp>
    </p:spTree>
    <p:extLst>
      <p:ext uri="{BB962C8B-B14F-4D97-AF65-F5344CB8AC3E}">
        <p14:creationId xmlns:p14="http://schemas.microsoft.com/office/powerpoint/2010/main" val="22217896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Attendance Management Guidelines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25000" lnSpcReduction="20000"/>
          </a:bodyPr>
          <a:lstStyle/>
          <a:p>
            <a:pPr marL="0" indent="0">
              <a:buNone/>
            </a:pPr>
            <a:r>
              <a:rPr lang="en-CA" sz="10400" i="1" dirty="0"/>
              <a:t>Rainbow DSB v OSSTF District 3,</a:t>
            </a:r>
            <a:r>
              <a:rPr lang="en-CA" sz="10400" dirty="0"/>
              <a:t>  2017 CanLII 95362 (ON LA) (April 28, 2017, Marcotte)</a:t>
            </a:r>
          </a:p>
          <a:p>
            <a:pPr lvl="1"/>
            <a:r>
              <a:rPr lang="en-CA" sz="7200" dirty="0"/>
              <a:t>The Grievor was called to a meeting with her Principal and a member of Human Resources to discuss her attendance</a:t>
            </a:r>
          </a:p>
          <a:p>
            <a:pPr lvl="1"/>
            <a:r>
              <a:rPr lang="en-CA" sz="7200" dirty="0"/>
              <a:t>The Grievor requested, and was denied, Union representation on the basis that the meeting was non-disciplinary</a:t>
            </a:r>
          </a:p>
          <a:p>
            <a:pPr lvl="1"/>
            <a:r>
              <a:rPr lang="en-CA" sz="7200" dirty="0"/>
              <a:t>The Union filed a grievance on the basis that the meeting was disciplinary, the Board’s Managing Attendance Guidelines were improperly applied and the meeting was a breach of the </a:t>
            </a:r>
            <a:r>
              <a:rPr lang="en-CA" sz="7200" i="1" dirty="0"/>
              <a:t>Human Rights Code </a:t>
            </a:r>
          </a:p>
          <a:p>
            <a:pPr lvl="1"/>
            <a:endParaRPr lang="en-CA" sz="5000" dirty="0"/>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47</a:t>
            </a:fld>
            <a:endParaRPr lang="en-US" dirty="0">
              <a:solidFill>
                <a:srgbClr val="FFFFFF"/>
              </a:solidFill>
            </a:endParaRPr>
          </a:p>
        </p:txBody>
      </p:sp>
    </p:spTree>
    <p:extLst>
      <p:ext uri="{BB962C8B-B14F-4D97-AF65-F5344CB8AC3E}">
        <p14:creationId xmlns:p14="http://schemas.microsoft.com/office/powerpoint/2010/main" val="1277273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Attendance Management Guidelines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92500" lnSpcReduction="20000"/>
          </a:bodyPr>
          <a:lstStyle/>
          <a:p>
            <a:pPr marL="0" indent="0">
              <a:buNone/>
            </a:pPr>
            <a:r>
              <a:rPr lang="en-CA" sz="2800" i="1" dirty="0"/>
              <a:t>Rainbow DSB v OSSTF District 3,</a:t>
            </a:r>
            <a:r>
              <a:rPr lang="en-CA" sz="2800" dirty="0"/>
              <a:t>  2017 CanLII 95362 (ON LA) (April 28, 2017, Marcotte)</a:t>
            </a:r>
          </a:p>
          <a:p>
            <a:pPr lvl="1"/>
            <a:r>
              <a:rPr lang="en-CA" dirty="0"/>
              <a:t>The denial of union representation was claimed to be inconsistent with the necessary tri-partite approach to accommodation issues under the </a:t>
            </a:r>
            <a:r>
              <a:rPr lang="en-CA" i="1" dirty="0"/>
              <a:t>Code</a:t>
            </a:r>
            <a:r>
              <a:rPr lang="en-CA" dirty="0"/>
              <a:t> and representation rights under the collective agreement</a:t>
            </a:r>
          </a:p>
          <a:p>
            <a:pPr lvl="1"/>
            <a:r>
              <a:rPr lang="en-CA" dirty="0"/>
              <a:t>The Guidelines were said to constitute an unreasonable rule as contemplated under the </a:t>
            </a:r>
            <a:r>
              <a:rPr lang="en-CA" i="1" dirty="0"/>
              <a:t>KVP</a:t>
            </a:r>
            <a:r>
              <a:rPr lang="en-CA" dirty="0"/>
              <a:t> case</a:t>
            </a:r>
          </a:p>
          <a:p>
            <a:pPr lvl="1"/>
            <a:endParaRPr lang="en-CA" dirty="0"/>
          </a:p>
          <a:p>
            <a:pPr lvl="1"/>
            <a:endParaRPr lang="en-CA" dirty="0"/>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48</a:t>
            </a:fld>
            <a:endParaRPr lang="en-US" dirty="0">
              <a:solidFill>
                <a:srgbClr val="FFFFFF"/>
              </a:solidFill>
            </a:endParaRPr>
          </a:p>
        </p:txBody>
      </p:sp>
    </p:spTree>
    <p:extLst>
      <p:ext uri="{BB962C8B-B14F-4D97-AF65-F5344CB8AC3E}">
        <p14:creationId xmlns:p14="http://schemas.microsoft.com/office/powerpoint/2010/main" val="853339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Attendance Management Guidelines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85000" lnSpcReduction="10000"/>
          </a:bodyPr>
          <a:lstStyle/>
          <a:p>
            <a:pPr marL="0" indent="0">
              <a:buNone/>
            </a:pPr>
            <a:r>
              <a:rPr lang="en-CA" sz="3100" i="1" dirty="0"/>
              <a:t>Rainbow DSB v OSSTF District 3,</a:t>
            </a:r>
            <a:r>
              <a:rPr lang="en-CA" sz="3100" dirty="0"/>
              <a:t>  2017 CanLII 95362 (ON LA) (April 28, 2017, Marcotte)</a:t>
            </a:r>
          </a:p>
          <a:p>
            <a:pPr lvl="1"/>
            <a:r>
              <a:rPr lang="en-CA" dirty="0"/>
              <a:t>The Grievance was denied</a:t>
            </a:r>
          </a:p>
          <a:p>
            <a:pPr lvl="1"/>
            <a:r>
              <a:rPr lang="en-CA" dirty="0"/>
              <a:t>The meeting was not disciplinary, discriminatory or conducted pursuant to the Managing Attendance Guidelines at issue</a:t>
            </a:r>
          </a:p>
          <a:p>
            <a:pPr lvl="1"/>
            <a:r>
              <a:rPr lang="en-CA" dirty="0"/>
              <a:t>The Guidelines were held not to be a “rule” since they had no disciplinary consequences</a:t>
            </a:r>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49</a:t>
            </a:fld>
            <a:endParaRPr lang="en-US" dirty="0">
              <a:solidFill>
                <a:srgbClr val="FFFFFF"/>
              </a:solidFill>
            </a:endParaRPr>
          </a:p>
        </p:txBody>
      </p:sp>
    </p:spTree>
    <p:extLst>
      <p:ext uri="{BB962C8B-B14F-4D97-AF65-F5344CB8AC3E}">
        <p14:creationId xmlns:p14="http://schemas.microsoft.com/office/powerpoint/2010/main" val="116754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First Nations/Indigenous Employee Issues</a:t>
            </a:r>
          </a:p>
        </p:txBody>
      </p:sp>
      <p:sp>
        <p:nvSpPr>
          <p:cNvPr id="5" name="Content Placeholder 4"/>
          <p:cNvSpPr>
            <a:spLocks noGrp="1"/>
          </p:cNvSpPr>
          <p:nvPr>
            <p:ph idx="1"/>
          </p:nvPr>
        </p:nvSpPr>
        <p:spPr/>
        <p:txBody>
          <a:bodyPr>
            <a:normAutofit fontScale="92500" lnSpcReduction="10000"/>
          </a:bodyPr>
          <a:lstStyle/>
          <a:p>
            <a:pPr>
              <a:buNone/>
            </a:pPr>
            <a:r>
              <a:rPr lang="en-CA" sz="2800" i="1" dirty="0"/>
              <a:t>Thompson v. Lakehead District School Board</a:t>
            </a:r>
            <a:r>
              <a:rPr lang="en-CA" sz="2800" dirty="0"/>
              <a:t>, 2017 HRTO 1272 (CanLII)  (Sept 27, 2017, HRTO)</a:t>
            </a:r>
          </a:p>
          <a:p>
            <a:pPr>
              <a:buNone/>
            </a:pPr>
            <a:r>
              <a:rPr lang="en-CA" dirty="0"/>
              <a:t> No evidence connected adverse treatment with ethnic origin</a:t>
            </a:r>
          </a:p>
          <a:p>
            <a:pPr lvl="1"/>
            <a:r>
              <a:rPr lang="en-CA" sz="2400" dirty="0"/>
              <a:t>Application dismissed in a Summary Judgment motion as having no reasonable prospect of success</a:t>
            </a:r>
          </a:p>
          <a:p>
            <a:pPr lvl="2"/>
            <a:r>
              <a:rPr lang="en-CA" sz="2200" dirty="0"/>
              <a:t>“Even if the respondent school board was wrong not to employ the applicant full-time, unfair treatment does not, in itself, constitute a violation of the </a:t>
            </a:r>
            <a:r>
              <a:rPr lang="en-CA" sz="2200" i="1" dirty="0">
                <a:solidFill>
                  <a:schemeClr val="tx1"/>
                </a:solidFill>
              </a:rPr>
              <a:t>Code.”</a:t>
            </a:r>
            <a:endParaRPr lang="en-CA" sz="1800" i="1" dirty="0">
              <a:solidFill>
                <a:schemeClr val="tx1"/>
              </a:solidFill>
            </a:endParaRPr>
          </a:p>
          <a:p>
            <a:pPr lvl="1"/>
            <a:endParaRPr lang="en-CA" sz="2400" dirty="0"/>
          </a:p>
          <a:p>
            <a:pPr lvl="1"/>
            <a:endParaRPr lang="en-CA" sz="2400" dirty="0"/>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42475523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Attendance Management Guidelines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77500" lnSpcReduction="20000"/>
          </a:bodyPr>
          <a:lstStyle/>
          <a:p>
            <a:pPr marL="0" indent="0">
              <a:buNone/>
            </a:pPr>
            <a:r>
              <a:rPr lang="en-CA" sz="3400" i="1" dirty="0"/>
              <a:t>Rainbow DSB v OSSTF District 3,</a:t>
            </a:r>
            <a:r>
              <a:rPr lang="en-CA" sz="3400" dirty="0"/>
              <a:t>  2017 CanLII 95362 (ON LA) (April 28, 2017, Marcotte)</a:t>
            </a:r>
          </a:p>
          <a:p>
            <a:pPr lvl="1"/>
            <a:r>
              <a:rPr lang="en-CA" dirty="0"/>
              <a:t>The employee’s discomfort did not render the meeting disciplinary or contrary to the </a:t>
            </a:r>
            <a:r>
              <a:rPr lang="en-CA" i="1" dirty="0"/>
              <a:t>Human Rights Code </a:t>
            </a:r>
          </a:p>
          <a:p>
            <a:pPr lvl="1"/>
            <a:r>
              <a:rPr lang="en-CA" dirty="0"/>
              <a:t>The </a:t>
            </a:r>
            <a:r>
              <a:rPr lang="en-CA" i="1" dirty="0"/>
              <a:t>Code</a:t>
            </a:r>
            <a:r>
              <a:rPr lang="en-CA" dirty="0"/>
              <a:t> was not engaged because no “disability” was involved </a:t>
            </a:r>
          </a:p>
          <a:p>
            <a:pPr lvl="1"/>
            <a:r>
              <a:rPr lang="en-CA" dirty="0"/>
              <a:t>The Board was permitted to meet with the employee to discuss her attendance in a non-disciplinary manner, without the involvement of the union</a:t>
            </a:r>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50</a:t>
            </a:fld>
            <a:endParaRPr lang="en-US" dirty="0">
              <a:solidFill>
                <a:srgbClr val="FFFFFF"/>
              </a:solidFill>
            </a:endParaRPr>
          </a:p>
        </p:txBody>
      </p:sp>
    </p:spTree>
    <p:extLst>
      <p:ext uri="{BB962C8B-B14F-4D97-AF65-F5344CB8AC3E}">
        <p14:creationId xmlns:p14="http://schemas.microsoft.com/office/powerpoint/2010/main" val="2795202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The “</a:t>
            </a:r>
            <a:r>
              <a:rPr lang="en-CA" i="1" dirty="0"/>
              <a:t>Void Ab Initio </a:t>
            </a:r>
            <a:r>
              <a:rPr lang="en-CA" dirty="0"/>
              <a:t>Doctrine”</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77500" lnSpcReduction="20000"/>
          </a:bodyPr>
          <a:lstStyle/>
          <a:p>
            <a:pPr marL="0" indent="0">
              <a:buNone/>
            </a:pPr>
            <a:r>
              <a:rPr lang="en-CA" sz="3600" i="1" dirty="0">
                <a:solidFill>
                  <a:srgbClr val="333333"/>
                </a:solidFill>
                <a:latin typeface="Myriad Web"/>
              </a:rPr>
              <a:t>Amalgamated Transit Union - Local 1587  v Metrolinx - GO Transit</a:t>
            </a:r>
            <a:r>
              <a:rPr lang="en-CA" sz="3600" dirty="0">
                <a:solidFill>
                  <a:srgbClr val="333333"/>
                </a:solidFill>
                <a:latin typeface="Myriad Web"/>
              </a:rPr>
              <a:t>, 2016 CanLII 95411 (Dec 13, 2016, ON GSB)</a:t>
            </a:r>
          </a:p>
          <a:p>
            <a:pPr lvl="1"/>
            <a:r>
              <a:rPr lang="en-CA" sz="3100" dirty="0"/>
              <a:t>Security guard videotaped kneeing 70-year old female customer in the back</a:t>
            </a:r>
          </a:p>
          <a:p>
            <a:pPr lvl="1"/>
            <a:r>
              <a:rPr lang="en-CA" sz="3100" dirty="0"/>
              <a:t>In deciding on dismissal, employer considered records of past complaints that ought to have been purged</a:t>
            </a:r>
          </a:p>
          <a:p>
            <a:pPr lvl="1"/>
            <a:r>
              <a:rPr lang="en-CA" sz="3100" dirty="0"/>
              <a:t>Arbitrators have disagreed for decades over </a:t>
            </a:r>
            <a:r>
              <a:rPr lang="en-CA" sz="3100" i="1" dirty="0"/>
              <a:t>void ab initio </a:t>
            </a:r>
          </a:p>
          <a:p>
            <a:pPr lvl="1"/>
            <a:endParaRPr lang="en-CA" sz="2800"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51</a:t>
            </a:fld>
            <a:endParaRPr lang="en-US" dirty="0">
              <a:solidFill>
                <a:srgbClr val="FFFFFF"/>
              </a:solidFill>
            </a:endParaRPr>
          </a:p>
        </p:txBody>
      </p:sp>
    </p:spTree>
    <p:extLst>
      <p:ext uri="{BB962C8B-B14F-4D97-AF65-F5344CB8AC3E}">
        <p14:creationId xmlns:p14="http://schemas.microsoft.com/office/powerpoint/2010/main" val="1232711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The “</a:t>
            </a:r>
            <a:r>
              <a:rPr lang="en-CA" i="1" dirty="0"/>
              <a:t>Void Ab Initio </a:t>
            </a:r>
            <a:r>
              <a:rPr lang="en-CA" dirty="0"/>
              <a:t>Doctrine”</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a:bodyPr>
          <a:lstStyle/>
          <a:p>
            <a:pPr marL="0" indent="0">
              <a:buNone/>
            </a:pPr>
            <a:r>
              <a:rPr lang="en-CA" sz="2800" i="1" dirty="0">
                <a:solidFill>
                  <a:srgbClr val="333333"/>
                </a:solidFill>
                <a:latin typeface="Myriad Web"/>
              </a:rPr>
              <a:t>Amalgamated Transit Union - Local 1587  v Metrolinx - GO Transit</a:t>
            </a:r>
            <a:r>
              <a:rPr lang="en-CA" sz="2800" dirty="0">
                <a:solidFill>
                  <a:srgbClr val="333333"/>
                </a:solidFill>
                <a:latin typeface="Myriad Web"/>
              </a:rPr>
              <a:t>, 2016 CanLII 95411 (Dec 13, 2016, ON GSB)</a:t>
            </a:r>
          </a:p>
          <a:p>
            <a:pPr lvl="1"/>
            <a:r>
              <a:rPr lang="en-CA" sz="2400" dirty="0"/>
              <a:t>GSB states it is “constrained by” 1982 </a:t>
            </a:r>
            <a:r>
              <a:rPr lang="en-CA" sz="2400" dirty="0" err="1"/>
              <a:t>Ont</a:t>
            </a:r>
            <a:r>
              <a:rPr lang="en-CA" sz="2400" dirty="0"/>
              <a:t> </a:t>
            </a:r>
            <a:r>
              <a:rPr lang="en-CA" sz="2400" dirty="0" err="1"/>
              <a:t>Div</a:t>
            </a:r>
            <a:r>
              <a:rPr lang="en-CA" sz="2400" dirty="0"/>
              <a:t> Ct and </a:t>
            </a:r>
            <a:r>
              <a:rPr lang="en-CA" sz="2400" dirty="0" err="1"/>
              <a:t>Ont</a:t>
            </a:r>
            <a:r>
              <a:rPr lang="en-CA" sz="2400" dirty="0"/>
              <a:t> CA decisions in </a:t>
            </a:r>
            <a:r>
              <a:rPr lang="en-CA" sz="2400" i="1" dirty="0"/>
              <a:t>Molson’s Breweries</a:t>
            </a:r>
            <a:endParaRPr lang="en-CA" sz="2400" dirty="0"/>
          </a:p>
          <a:p>
            <a:pPr lvl="1"/>
            <a:r>
              <a:rPr lang="en-CA" sz="2400" dirty="0"/>
              <a:t>GSB determines that termination is </a:t>
            </a:r>
            <a:r>
              <a:rPr lang="en-CA" sz="2400" i="1" dirty="0"/>
              <a:t>void ab initio </a:t>
            </a:r>
          </a:p>
          <a:p>
            <a:pPr lvl="1"/>
            <a:r>
              <a:rPr lang="en-CA" sz="2400" dirty="0"/>
              <a:t>Orders re-instatement with full compensation</a:t>
            </a:r>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52</a:t>
            </a:fld>
            <a:endParaRPr lang="en-US" dirty="0">
              <a:solidFill>
                <a:srgbClr val="FFFFFF"/>
              </a:solidFill>
            </a:endParaRPr>
          </a:p>
        </p:txBody>
      </p:sp>
    </p:spTree>
    <p:extLst>
      <p:ext uri="{BB962C8B-B14F-4D97-AF65-F5344CB8AC3E}">
        <p14:creationId xmlns:p14="http://schemas.microsoft.com/office/powerpoint/2010/main" val="19114929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The “</a:t>
            </a:r>
            <a:r>
              <a:rPr lang="en-CA" i="1" dirty="0"/>
              <a:t>Void Ab Initio </a:t>
            </a:r>
            <a:r>
              <a:rPr lang="en-CA" dirty="0"/>
              <a:t>Doctrine”</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70000" lnSpcReduction="20000"/>
          </a:bodyPr>
          <a:lstStyle/>
          <a:p>
            <a:r>
              <a:rPr lang="en-CA" sz="4000" i="1" dirty="0">
                <a:solidFill>
                  <a:srgbClr val="333333"/>
                </a:solidFill>
                <a:latin typeface="Myriad Web"/>
              </a:rPr>
              <a:t>Amalgamated Transit Union - Local 1587 (</a:t>
            </a:r>
            <a:r>
              <a:rPr lang="en-CA" sz="4000" i="1" dirty="0" err="1">
                <a:solidFill>
                  <a:srgbClr val="333333"/>
                </a:solidFill>
                <a:latin typeface="Myriad Web"/>
              </a:rPr>
              <a:t>Jessett</a:t>
            </a:r>
            <a:r>
              <a:rPr lang="en-CA" sz="4000" i="1" dirty="0">
                <a:solidFill>
                  <a:srgbClr val="333333"/>
                </a:solidFill>
                <a:latin typeface="Myriad Web"/>
              </a:rPr>
              <a:t>) v Metrolinx - GO Transit</a:t>
            </a:r>
            <a:r>
              <a:rPr lang="en-CA" sz="4000" dirty="0">
                <a:solidFill>
                  <a:srgbClr val="333333"/>
                </a:solidFill>
                <a:latin typeface="Myriad Web"/>
              </a:rPr>
              <a:t>, 2016 CanLII 95411 (ON GSB)</a:t>
            </a:r>
          </a:p>
          <a:p>
            <a:pPr lvl="1"/>
            <a:r>
              <a:rPr lang="en-CA" sz="3100" dirty="0"/>
              <a:t>Employer seeks judicial review based on:</a:t>
            </a:r>
          </a:p>
          <a:p>
            <a:pPr lvl="2"/>
            <a:r>
              <a:rPr lang="en-CA" sz="3100" dirty="0"/>
              <a:t>inconsistency with fundamental remedial principles</a:t>
            </a:r>
          </a:p>
          <a:p>
            <a:pPr lvl="2"/>
            <a:r>
              <a:rPr lang="en-CA" sz="3100" dirty="0"/>
              <a:t>failure to consider the availability of </a:t>
            </a:r>
            <a:r>
              <a:rPr lang="en-CA" sz="3100" i="1" dirty="0"/>
              <a:t>OLRA</a:t>
            </a:r>
            <a:r>
              <a:rPr lang="en-CA" sz="3100" dirty="0"/>
              <a:t> s. 48(17)</a:t>
            </a:r>
          </a:p>
          <a:p>
            <a:pPr lvl="2"/>
            <a:r>
              <a:rPr lang="en-CA" sz="3100" dirty="0"/>
              <a:t>reasons why </a:t>
            </a:r>
            <a:r>
              <a:rPr lang="en-CA" sz="3100" i="1" dirty="0"/>
              <a:t>Molson’s Breweries </a:t>
            </a:r>
            <a:r>
              <a:rPr lang="en-CA" sz="3100" dirty="0"/>
              <a:t>should not be followed</a:t>
            </a:r>
          </a:p>
          <a:p>
            <a:pPr lvl="2"/>
            <a:r>
              <a:rPr lang="en-CA" sz="3100" dirty="0"/>
              <a:t>the application of </a:t>
            </a:r>
            <a:r>
              <a:rPr lang="en-CA" sz="3100" i="1" dirty="0"/>
              <a:t>void ab initio </a:t>
            </a:r>
            <a:r>
              <a:rPr lang="en-CA" sz="3100" dirty="0"/>
              <a:t>leads to absurd results</a:t>
            </a:r>
          </a:p>
          <a:p>
            <a:pPr lvl="1"/>
            <a:r>
              <a:rPr lang="en-CA" sz="3100" dirty="0"/>
              <a:t>Possible implications for other applications of </a:t>
            </a:r>
            <a:r>
              <a:rPr lang="en-CA" sz="3100" i="1" dirty="0"/>
              <a:t>void ab initio?</a:t>
            </a:r>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53</a:t>
            </a:fld>
            <a:endParaRPr lang="en-US" dirty="0">
              <a:solidFill>
                <a:srgbClr val="FFFFFF"/>
              </a:solidFill>
            </a:endParaRPr>
          </a:p>
        </p:txBody>
      </p:sp>
    </p:spTree>
    <p:extLst>
      <p:ext uri="{BB962C8B-B14F-4D97-AF65-F5344CB8AC3E}">
        <p14:creationId xmlns:p14="http://schemas.microsoft.com/office/powerpoint/2010/main" val="637316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p:txBody>
          <a:bodyPr>
            <a:normAutofit fontScale="70000" lnSpcReduction="20000"/>
          </a:bodyPr>
          <a:lstStyle/>
          <a:p>
            <a:pPr marL="0" indent="0"/>
            <a:r>
              <a:rPr lang="en-CA" dirty="0"/>
              <a:t>Canadian Litigation &amp; Arbitration Review</a:t>
            </a:r>
          </a:p>
        </p:txBody>
      </p:sp>
      <p:sp>
        <p:nvSpPr>
          <p:cNvPr id="12" name="Text Placeholder 11"/>
          <p:cNvSpPr>
            <a:spLocks noGrp="1"/>
          </p:cNvSpPr>
          <p:nvPr>
            <p:ph type="body" sz="quarter" idx="11"/>
          </p:nvPr>
        </p:nvSpPr>
        <p:spPr/>
        <p:txBody>
          <a:bodyPr/>
          <a:lstStyle/>
          <a:p>
            <a:pPr marL="0"/>
            <a:r>
              <a:rPr lang="en-CA" dirty="0"/>
              <a:t>March 12, 2018</a:t>
            </a:r>
          </a:p>
        </p:txBody>
      </p:sp>
      <p:sp>
        <p:nvSpPr>
          <p:cNvPr id="17" name="Text Placeholder 12"/>
          <p:cNvSpPr txBox="1">
            <a:spLocks/>
          </p:cNvSpPr>
          <p:nvPr/>
        </p:nvSpPr>
        <p:spPr>
          <a:xfrm>
            <a:off x="1312069" y="2951853"/>
            <a:ext cx="6519862" cy="404663"/>
          </a:xfrm>
          <a:prstGeom prst="rect">
            <a:avLst/>
          </a:prstGeom>
          <a:noFill/>
        </p:spPr>
        <p:txBody>
          <a:bodyPr wrap="square" rtlCol="0" anchor="ctr" anchorCtr="1">
            <a:spAutoFit/>
          </a:bodyPr>
          <a:lstStyle>
            <a:lvl1pPr marL="228600" marR="0" indent="-228600" algn="ctr" defTabSz="914400" rtl="0" eaLnBrk="0" fontAlgn="base" latinLnBrk="0" hangingPunct="0">
              <a:lnSpc>
                <a:spcPct val="110000"/>
              </a:lnSpc>
              <a:spcBef>
                <a:spcPct val="0"/>
              </a:spcBef>
              <a:spcAft>
                <a:spcPct val="0"/>
              </a:spcAft>
              <a:buClrTx/>
              <a:buSzPct val="75000"/>
              <a:buFont typeface="Times" pitchFamily="18" charset="0"/>
              <a:buNone/>
              <a:tabLst/>
              <a:defRPr lang="en-US" sz="2000" kern="1200" dirty="0" smtClean="0">
                <a:solidFill>
                  <a:schemeClr val="tx1"/>
                </a:solidFill>
                <a:latin typeface="Arial" charset="0"/>
                <a:ea typeface="ＭＳ Ｐゴシック" pitchFamily="-16" charset="-128"/>
                <a:cs typeface="+mn-cs"/>
              </a:defRPr>
            </a:lvl1pPr>
            <a:lvl2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2pPr>
            <a:lvl3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3pPr>
            <a:lvl4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4pPr>
            <a:lvl5pPr algn="ctr" rtl="0" eaLnBrk="0" fontAlgn="base" hangingPunct="0">
              <a:spcBef>
                <a:spcPct val="0"/>
              </a:spcBef>
              <a:spcAft>
                <a:spcPct val="0"/>
              </a:spcAft>
              <a:defRPr lang="en-CA" sz="2000" kern="1200" dirty="0" smtClean="0">
                <a:solidFill>
                  <a:schemeClr val="tx1"/>
                </a:solidFill>
                <a:latin typeface="Arial" charset="0"/>
                <a:ea typeface="ＭＳ Ｐゴシック" pitchFamily="-16" charset="-128"/>
                <a:cs typeface="+mn-cs"/>
              </a:defRPr>
            </a:lvl5pPr>
          </a:lstStyle>
          <a:p>
            <a:pPr lvl="0">
              <a:defRPr/>
            </a:pPr>
            <a:r>
              <a:rPr lang="en-CA" dirty="0"/>
              <a:t>Amanda E. Lawrence-Patel </a:t>
            </a:r>
            <a:r>
              <a:rPr lang="en-CA" b="1" dirty="0">
                <a:solidFill>
                  <a:srgbClr val="C00000"/>
                </a:solidFill>
              </a:rPr>
              <a:t>I</a:t>
            </a:r>
            <a:r>
              <a:rPr lang="en-CA" b="1" dirty="0"/>
              <a:t> </a:t>
            </a:r>
            <a:r>
              <a:rPr lang="en-CA" dirty="0"/>
              <a:t>Michael Hines </a:t>
            </a:r>
            <a:endParaRPr lang="en-CA" sz="1800" dirty="0"/>
          </a:p>
        </p:txBody>
      </p:sp>
    </p:spTree>
    <p:extLst>
      <p:ext uri="{BB962C8B-B14F-4D97-AF65-F5344CB8AC3E}">
        <p14:creationId xmlns:p14="http://schemas.microsoft.com/office/powerpoint/2010/main" val="77460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First Nations/Indigenous Employee Issues</a:t>
            </a:r>
          </a:p>
        </p:txBody>
      </p:sp>
      <p:sp>
        <p:nvSpPr>
          <p:cNvPr id="5" name="Content Placeholder 4"/>
          <p:cNvSpPr>
            <a:spLocks noGrp="1"/>
          </p:cNvSpPr>
          <p:nvPr>
            <p:ph idx="1"/>
          </p:nvPr>
        </p:nvSpPr>
        <p:spPr/>
        <p:txBody>
          <a:bodyPr>
            <a:normAutofit fontScale="85000" lnSpcReduction="20000"/>
          </a:bodyPr>
          <a:lstStyle/>
          <a:p>
            <a:pPr>
              <a:buNone/>
            </a:pPr>
            <a:r>
              <a:rPr lang="en-CA" sz="3300" i="1" u="sng" dirty="0"/>
              <a:t>W</a:t>
            </a:r>
            <a:r>
              <a:rPr lang="en-CA" sz="3300" i="1" dirty="0"/>
              <a:t>sáneć School Board v. British Columbia</a:t>
            </a:r>
            <a:r>
              <a:rPr lang="en-CA" sz="3300" dirty="0"/>
              <a:t>, 2017 FCA 210 (CanLII) (Oct 24, 2017) </a:t>
            </a:r>
            <a:r>
              <a:rPr lang="en-CA" sz="3000" dirty="0"/>
              <a:t> </a:t>
            </a:r>
          </a:p>
          <a:p>
            <a:pPr lvl="1"/>
            <a:r>
              <a:rPr lang="en-CA" sz="2400" dirty="0"/>
              <a:t>Judicial review of CIRB decision on proposed amendment of an all-employee bargaining unit for the </a:t>
            </a:r>
            <a:r>
              <a:rPr lang="en-CA" sz="2400" u="sng" dirty="0" err="1"/>
              <a:t>W</a:t>
            </a:r>
            <a:r>
              <a:rPr lang="en-CA" sz="2400" dirty="0" err="1"/>
              <a:t>sáneć</a:t>
            </a:r>
            <a:r>
              <a:rPr lang="en-CA" sz="2400" dirty="0"/>
              <a:t> School Board  </a:t>
            </a:r>
          </a:p>
          <a:p>
            <a:pPr lvl="1"/>
            <a:r>
              <a:rPr lang="en-CA" sz="2400" dirty="0"/>
              <a:t>In 1998, B.C. Government and Service Employees’ Union was certified for </a:t>
            </a:r>
            <a:r>
              <a:rPr lang="en-CA" sz="2400" i="1" dirty="0"/>
              <a:t>all</a:t>
            </a:r>
            <a:r>
              <a:rPr lang="en-CA" sz="2400" dirty="0"/>
              <a:t> 110 non-managerial employees, nine of whom were Senćoŧen </a:t>
            </a:r>
          </a:p>
          <a:p>
            <a:pPr lvl="1"/>
            <a:r>
              <a:rPr lang="en-CA" sz="2400" dirty="0"/>
              <a:t>In 2015, BCGSEU learned that the School Board was treating Senćoŧen instructors as excluded</a:t>
            </a:r>
          </a:p>
          <a:p>
            <a:pPr lvl="1"/>
            <a:endParaRPr lang="en-CA" sz="2400" dirty="0"/>
          </a:p>
          <a:p>
            <a:pPr lvl="1"/>
            <a:endParaRPr lang="en-CA" sz="2400" dirty="0"/>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193334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First Nations/Indigenous Employee Issues</a:t>
            </a:r>
          </a:p>
        </p:txBody>
      </p:sp>
      <p:sp>
        <p:nvSpPr>
          <p:cNvPr id="5" name="Content Placeholder 4"/>
          <p:cNvSpPr>
            <a:spLocks noGrp="1"/>
          </p:cNvSpPr>
          <p:nvPr>
            <p:ph idx="1"/>
          </p:nvPr>
        </p:nvSpPr>
        <p:spPr/>
        <p:txBody>
          <a:bodyPr>
            <a:normAutofit/>
          </a:bodyPr>
          <a:lstStyle/>
          <a:p>
            <a:pPr>
              <a:buNone/>
            </a:pPr>
            <a:r>
              <a:rPr lang="en-CA" sz="2800" i="1" u="sng" dirty="0"/>
              <a:t>W</a:t>
            </a:r>
            <a:r>
              <a:rPr lang="en-CA" sz="2800" i="1" dirty="0"/>
              <a:t>sáneć School Board v. British Columbia</a:t>
            </a:r>
            <a:r>
              <a:rPr lang="en-CA" sz="2800" dirty="0"/>
              <a:t>, 2017 FCA 210 (CanLII) (Oct 24, 2017) </a:t>
            </a:r>
            <a:r>
              <a:rPr lang="en-CA" sz="3000" dirty="0"/>
              <a:t> </a:t>
            </a:r>
          </a:p>
          <a:p>
            <a:pPr lvl="1"/>
            <a:r>
              <a:rPr lang="en-CA" sz="2200" u="sng" dirty="0">
                <a:solidFill>
                  <a:schemeClr val="tx1"/>
                </a:solidFill>
              </a:rPr>
              <a:t>W</a:t>
            </a:r>
            <a:r>
              <a:rPr lang="en-CA" sz="2200" dirty="0">
                <a:solidFill>
                  <a:schemeClr val="tx1"/>
                </a:solidFill>
              </a:rPr>
              <a:t>SB requested CIRB to exclude </a:t>
            </a:r>
            <a:r>
              <a:rPr lang="en-CA" sz="2200" dirty="0"/>
              <a:t>employees whose primary duties focus on the revitalization of the Senćoŧen language and culture and on the transmission of </a:t>
            </a:r>
            <a:r>
              <a:rPr lang="en-CA" sz="2200" dirty="0" err="1"/>
              <a:t>Wsáneć</a:t>
            </a:r>
            <a:r>
              <a:rPr lang="en-CA" sz="2200" dirty="0"/>
              <a:t> beliefs</a:t>
            </a:r>
          </a:p>
          <a:p>
            <a:pPr lvl="1"/>
            <a:r>
              <a:rPr lang="en-CA" sz="2200" u="sng" dirty="0"/>
              <a:t>W</a:t>
            </a:r>
            <a:r>
              <a:rPr lang="en-CA" sz="2200" dirty="0"/>
              <a:t>SB argued that their belief structure is </a:t>
            </a:r>
            <a:r>
              <a:rPr lang="en-CA" sz="2200" i="1" dirty="0"/>
              <a:t>Charter-</a:t>
            </a:r>
            <a:r>
              <a:rPr lang="en-CA" sz="2200" dirty="0"/>
              <a:t>protected and is incompatible with conventional labour relations constructs</a:t>
            </a:r>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219637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First Nations/Indigenous Employee Issues</a:t>
            </a:r>
          </a:p>
        </p:txBody>
      </p:sp>
      <p:sp>
        <p:nvSpPr>
          <p:cNvPr id="5" name="Content Placeholder 4"/>
          <p:cNvSpPr>
            <a:spLocks noGrp="1"/>
          </p:cNvSpPr>
          <p:nvPr>
            <p:ph idx="1"/>
          </p:nvPr>
        </p:nvSpPr>
        <p:spPr/>
        <p:txBody>
          <a:bodyPr>
            <a:normAutofit fontScale="92500" lnSpcReduction="10000"/>
          </a:bodyPr>
          <a:lstStyle/>
          <a:p>
            <a:pPr>
              <a:buNone/>
            </a:pPr>
            <a:r>
              <a:rPr lang="en-CA" sz="3000" i="1" u="sng" dirty="0"/>
              <a:t>W</a:t>
            </a:r>
            <a:r>
              <a:rPr lang="en-CA" sz="3000" i="1" dirty="0"/>
              <a:t>sáneć School Board v. British Columbia</a:t>
            </a:r>
            <a:r>
              <a:rPr lang="en-CA" sz="3000" dirty="0"/>
              <a:t>, 2017 FCA 210 (CanLII) (Oct 24, 2017) </a:t>
            </a:r>
            <a:r>
              <a:rPr lang="en-CA" sz="2800" dirty="0"/>
              <a:t> </a:t>
            </a:r>
          </a:p>
          <a:p>
            <a:pPr lvl="1"/>
            <a:r>
              <a:rPr lang="en-CA" sz="2200" dirty="0"/>
              <a:t>CIRB held that fragmentation of bargaining rights outweighed cultural/religious interests of </a:t>
            </a:r>
            <a:r>
              <a:rPr lang="en-CA" sz="2200" u="sng" dirty="0"/>
              <a:t>W</a:t>
            </a:r>
            <a:r>
              <a:rPr lang="en-CA" sz="2200" dirty="0"/>
              <a:t>SB </a:t>
            </a:r>
            <a:r>
              <a:rPr lang="en-CA" sz="2200" dirty="0" err="1"/>
              <a:t>Senćoŧen</a:t>
            </a:r>
            <a:r>
              <a:rPr lang="en-CA" sz="2200" dirty="0"/>
              <a:t> instructors</a:t>
            </a:r>
          </a:p>
          <a:p>
            <a:pPr lvl="1"/>
            <a:r>
              <a:rPr lang="en-CA" sz="2200" dirty="0"/>
              <a:t>The </a:t>
            </a:r>
            <a:r>
              <a:rPr lang="en-CA" sz="2200" u="sng" dirty="0"/>
              <a:t>W</a:t>
            </a:r>
            <a:r>
              <a:rPr lang="en-CA" sz="2200" dirty="0"/>
              <a:t>SB/BCGSEU collective agreement contained some clauses that accommodated unique cultural/religious concerns</a:t>
            </a:r>
          </a:p>
          <a:p>
            <a:pPr lvl="1"/>
            <a:r>
              <a:rPr lang="en-CA" sz="2200" dirty="0"/>
              <a:t>More could presumably be negotiated</a:t>
            </a:r>
          </a:p>
          <a:p>
            <a:pPr lvl="1"/>
            <a:r>
              <a:rPr lang="en-CA" sz="2200" dirty="0"/>
              <a:t>Application was premature</a:t>
            </a:r>
          </a:p>
          <a:p>
            <a:pPr marL="460375" lvl="1" indent="0">
              <a:buNone/>
            </a:pPr>
            <a:endParaRPr lang="en-CA" sz="2400" dirty="0"/>
          </a:p>
          <a:p>
            <a:pPr lvl="1"/>
            <a:endParaRPr lang="en-CA" sz="2400" dirty="0"/>
          </a:p>
          <a:p>
            <a:pPr lvl="1"/>
            <a:endParaRPr lang="en-CA" sz="2200" dirty="0"/>
          </a:p>
        </p:txBody>
      </p:sp>
    </p:spTree>
    <p:extLst>
      <p:ext uri="{BB962C8B-B14F-4D97-AF65-F5344CB8AC3E}">
        <p14:creationId xmlns:p14="http://schemas.microsoft.com/office/powerpoint/2010/main" val="98034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A9AF-96B8-4A77-8726-DF3B1E6AFEF9}"/>
              </a:ext>
            </a:extLst>
          </p:cNvPr>
          <p:cNvSpPr>
            <a:spLocks noGrp="1"/>
          </p:cNvSpPr>
          <p:nvPr>
            <p:ph type="title"/>
          </p:nvPr>
        </p:nvSpPr>
        <p:spPr/>
        <p:txBody>
          <a:bodyPr/>
          <a:lstStyle/>
          <a:p>
            <a:r>
              <a:rPr lang="en-CA" dirty="0"/>
              <a:t>Freedom of Religion and Union Membership </a:t>
            </a:r>
          </a:p>
        </p:txBody>
      </p:sp>
      <p:sp>
        <p:nvSpPr>
          <p:cNvPr id="3" name="Content Placeholder 2">
            <a:extLst>
              <a:ext uri="{FF2B5EF4-FFF2-40B4-BE49-F238E27FC236}">
                <a16:creationId xmlns:a16="http://schemas.microsoft.com/office/drawing/2014/main" id="{7D86792A-18D3-4E4E-AAA8-8BFA22A6D223}"/>
              </a:ext>
            </a:extLst>
          </p:cNvPr>
          <p:cNvSpPr>
            <a:spLocks noGrp="1"/>
          </p:cNvSpPr>
          <p:nvPr>
            <p:ph idx="1"/>
          </p:nvPr>
        </p:nvSpPr>
        <p:spPr/>
        <p:txBody>
          <a:bodyPr>
            <a:normAutofit fontScale="70000" lnSpcReduction="20000"/>
          </a:bodyPr>
          <a:lstStyle/>
          <a:p>
            <a:r>
              <a:rPr lang="en-CA" sz="3700" i="1" dirty="0"/>
              <a:t>Deborah La Roy v Alta. Teachers’ Assn. and Westwind School Div. No. 74,</a:t>
            </a:r>
            <a:r>
              <a:rPr lang="en-CA" sz="3700" dirty="0"/>
              <a:t> </a:t>
            </a:r>
            <a:r>
              <a:rPr lang="de-DE" sz="3700" dirty="0"/>
              <a:t>2017 CanLII 38526 (June 21, 2017, AB LRB)</a:t>
            </a:r>
          </a:p>
          <a:p>
            <a:r>
              <a:rPr lang="en-CA" dirty="0"/>
              <a:t>The Applicant applied under section 6(2) of the </a:t>
            </a:r>
            <a:r>
              <a:rPr lang="en-CA" i="1" dirty="0"/>
              <a:t>Public Education Collective Bargaining Act </a:t>
            </a:r>
            <a:r>
              <a:rPr lang="en-CA" dirty="0"/>
              <a:t>for an order that her membership in the Association does not include union membership and that she is not liable to pay union dues</a:t>
            </a:r>
          </a:p>
          <a:p>
            <a:pPr lvl="1"/>
            <a:r>
              <a:rPr lang="en-CA" dirty="0"/>
              <a:t>This was the first decision considering section 6(2) of the </a:t>
            </a:r>
            <a:r>
              <a:rPr lang="en-CA" i="1" dirty="0"/>
              <a:t>Act</a:t>
            </a:r>
          </a:p>
          <a:p>
            <a:pPr lvl="1"/>
            <a:r>
              <a:rPr lang="en-CA" dirty="0"/>
              <a:t>The Application was upheld</a:t>
            </a:r>
          </a:p>
          <a:p>
            <a:pPr lvl="1"/>
            <a:r>
              <a:rPr lang="en-CA" dirty="0"/>
              <a:t>Section 6(2) was implemented specifically to address this issue</a:t>
            </a:r>
          </a:p>
          <a:p>
            <a:endParaRPr lang="en-CA" dirty="0"/>
          </a:p>
        </p:txBody>
      </p:sp>
      <p:sp>
        <p:nvSpPr>
          <p:cNvPr id="4" name="Slide Number Placeholder 3">
            <a:extLst>
              <a:ext uri="{FF2B5EF4-FFF2-40B4-BE49-F238E27FC236}">
                <a16:creationId xmlns:a16="http://schemas.microsoft.com/office/drawing/2014/main" id="{034DFEEA-80F8-469C-B654-982A25117678}"/>
              </a:ext>
            </a:extLst>
          </p:cNvPr>
          <p:cNvSpPr>
            <a:spLocks noGrp="1"/>
          </p:cNvSpPr>
          <p:nvPr>
            <p:ph type="sldNum" sz="quarter" idx="10"/>
          </p:nvPr>
        </p:nvSpPr>
        <p:spPr/>
        <p:txBody>
          <a:bodyPr/>
          <a:lstStyle/>
          <a:p>
            <a:fld id="{3C2759AE-BA43-4097-8E6F-70CEDDBB45A8}" type="slidenum">
              <a:rPr lang="en-US" smtClean="0">
                <a:solidFill>
                  <a:srgbClr val="FFFFFF"/>
                </a:solidFill>
              </a:rPr>
              <a:pPr/>
              <a:t>9</a:t>
            </a:fld>
            <a:endParaRPr lang="en-US" dirty="0">
              <a:solidFill>
                <a:srgbClr val="FFFFFF"/>
              </a:solidFill>
            </a:endParaRPr>
          </a:p>
        </p:txBody>
      </p:sp>
    </p:spTree>
    <p:extLst>
      <p:ext uri="{BB962C8B-B14F-4D97-AF65-F5344CB8AC3E}">
        <p14:creationId xmlns:p14="http://schemas.microsoft.com/office/powerpoint/2010/main" val="4007298370"/>
      </p:ext>
    </p:extLst>
  </p:cSld>
  <p:clrMapOvr>
    <a:masterClrMapping/>
  </p:clrMapOvr>
</p:sld>
</file>

<file path=ppt/theme/theme1.xml><?xml version="1.0" encoding="utf-8"?>
<a:theme xmlns:a="http://schemas.openxmlformats.org/drawingml/2006/main" name="blank">
  <a:themeElements>
    <a:clrScheme name="HM Colours">
      <a:dk1>
        <a:srgbClr val="000000"/>
      </a:dk1>
      <a:lt1>
        <a:srgbClr val="FFFFFF"/>
      </a:lt1>
      <a:dk2>
        <a:srgbClr val="58595B"/>
      </a:dk2>
      <a:lt2>
        <a:srgbClr val="FFFFFF"/>
      </a:lt2>
      <a:accent1>
        <a:srgbClr val="45A8BF"/>
      </a:accent1>
      <a:accent2>
        <a:srgbClr val="58595B"/>
      </a:accent2>
      <a:accent3>
        <a:srgbClr val="A6ACAC"/>
      </a:accent3>
      <a:accent4>
        <a:srgbClr val="C00000"/>
      </a:accent4>
      <a:accent5>
        <a:srgbClr val="CDD2D2"/>
      </a:accent5>
      <a:accent6>
        <a:srgbClr val="000000"/>
      </a:accent6>
      <a:hlink>
        <a:srgbClr val="C4262F"/>
      </a:hlink>
      <a:folHlink>
        <a:srgbClr val="45A8BF"/>
      </a:folHlink>
    </a:clrScheme>
    <a:fontScheme name="HM 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solidFill>
              <a:schemeClr val="tx1"/>
            </a:solidFil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3479</TotalTime>
  <Words>5687</Words>
  <Application>Microsoft Office PowerPoint</Application>
  <PresentationFormat>On-screen Show (16:9)</PresentationFormat>
  <Paragraphs>506</Paragraphs>
  <Slides>54</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ＭＳ Ｐゴシック</vt:lpstr>
      <vt:lpstr>Arial</vt:lpstr>
      <vt:lpstr>Myriad Web</vt:lpstr>
      <vt:lpstr>Times</vt:lpstr>
      <vt:lpstr>blank</vt:lpstr>
      <vt:lpstr>PowerPoint Presentation</vt:lpstr>
      <vt:lpstr>This Morning’s Agenda</vt:lpstr>
      <vt:lpstr>Charter case law</vt:lpstr>
      <vt:lpstr>First Nations/Indigenous Employee Issues</vt:lpstr>
      <vt:lpstr>First Nations/Indigenous Employee Issues</vt:lpstr>
      <vt:lpstr>First Nations/Indigenous Employee Issues</vt:lpstr>
      <vt:lpstr>First Nations/Indigenous Employee Issues</vt:lpstr>
      <vt:lpstr>First Nations/Indigenous Employee Issues</vt:lpstr>
      <vt:lpstr>Freedom of Religion and Union Membership </vt:lpstr>
      <vt:lpstr>Work Refusals and Violent Students</vt:lpstr>
      <vt:lpstr>Work Refusals and Violent Students</vt:lpstr>
      <vt:lpstr>Work Refusals and Violent Students</vt:lpstr>
      <vt:lpstr>Work Refusals and Violent Students</vt:lpstr>
      <vt:lpstr>Work Refusals and Violent Students</vt:lpstr>
      <vt:lpstr>Discipline for Misconduct Involving Special Needs Students </vt:lpstr>
      <vt:lpstr>Discipline for Misconduct Involving Special Needs Students </vt:lpstr>
      <vt:lpstr>Discipline for Misconduct Involving Special Needs Students </vt:lpstr>
      <vt:lpstr>Designated Early Childhood Educators</vt:lpstr>
      <vt:lpstr>Designated Early Childhood Educators</vt:lpstr>
      <vt:lpstr>Designated Early Childhood Educators</vt:lpstr>
      <vt:lpstr>Designated Early Childhood Educators</vt:lpstr>
      <vt:lpstr>Resignation</vt:lpstr>
      <vt:lpstr>Resignation</vt:lpstr>
      <vt:lpstr>Resignation</vt:lpstr>
      <vt:lpstr>Retiring Gratuities and Con Ed Work</vt:lpstr>
      <vt:lpstr>Retiring Gratuities and Con Ed Work</vt:lpstr>
      <vt:lpstr>Retiring Gratuities and Con Ed Work</vt:lpstr>
      <vt:lpstr>Support Staff Vacation</vt:lpstr>
      <vt:lpstr>Support Staff Vacation</vt:lpstr>
      <vt:lpstr>Support Staff Vacation</vt:lpstr>
      <vt:lpstr>Procedure – Ability to Withdraw Grievance</vt:lpstr>
      <vt:lpstr>Procedure – Ability to Withdraw Grievance</vt:lpstr>
      <vt:lpstr>Procedure – Ability to Withdraw Grievance</vt:lpstr>
      <vt:lpstr>Pro-rating Vacation and Sick Leave </vt:lpstr>
      <vt:lpstr>Pro-rating Vacation and Sick Leave </vt:lpstr>
      <vt:lpstr>Pro-rating Vacation and Sick Leave </vt:lpstr>
      <vt:lpstr>Pro-rating Vacation and Sick Leave </vt:lpstr>
      <vt:lpstr>Allocation of Sick Leave Credits</vt:lpstr>
      <vt:lpstr>Allocation of Sick Leave Credits</vt:lpstr>
      <vt:lpstr>Allocation of Sick Leave Credits</vt:lpstr>
      <vt:lpstr>Allocation of Sick Leave Credits</vt:lpstr>
      <vt:lpstr>Allocation of Sick Leave Credits</vt:lpstr>
      <vt:lpstr>Allocation of Sick Leave Credits</vt:lpstr>
      <vt:lpstr>Allocation of Sick Leave Credits</vt:lpstr>
      <vt:lpstr>Status During a Layoff </vt:lpstr>
      <vt:lpstr>Status During a Layoff </vt:lpstr>
      <vt:lpstr>Attendance Management Guidelines </vt:lpstr>
      <vt:lpstr>Attendance Management Guidelines </vt:lpstr>
      <vt:lpstr>Attendance Management Guidelines </vt:lpstr>
      <vt:lpstr>Attendance Management Guidelines </vt:lpstr>
      <vt:lpstr>The “Void Ab Initio Doctrine”</vt:lpstr>
      <vt:lpstr>The “Void Ab Initio Doctrine”</vt:lpstr>
      <vt:lpstr>The “Void Ab Initio Doctrine”</vt:lpstr>
      <vt:lpstr>PowerPoint Presentation</vt:lpstr>
    </vt:vector>
  </TitlesOfParts>
  <Company>Hicks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User</dc:creator>
  <cp:lastModifiedBy>Office User</cp:lastModifiedBy>
  <cp:revision>159</cp:revision>
  <cp:lastPrinted>2018-03-08T21:05:30Z</cp:lastPrinted>
  <dcterms:created xsi:type="dcterms:W3CDTF">2017-03-08T19:08:58Z</dcterms:created>
  <dcterms:modified xsi:type="dcterms:W3CDTF">2018-03-09T06:22:26Z</dcterms:modified>
</cp:coreProperties>
</file>